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Lst>
  <p:notesMasterIdLst>
    <p:notesMasterId r:id="rId19"/>
  </p:notesMasterIdLst>
  <p:handoutMasterIdLst>
    <p:handoutMasterId r:id="rId20"/>
  </p:handoutMasterIdLst>
  <p:sldIdLst>
    <p:sldId id="257" r:id="rId2"/>
    <p:sldId id="259" r:id="rId3"/>
    <p:sldId id="263" r:id="rId4"/>
    <p:sldId id="278" r:id="rId5"/>
    <p:sldId id="354" r:id="rId6"/>
    <p:sldId id="353" r:id="rId7"/>
    <p:sldId id="279" r:id="rId8"/>
    <p:sldId id="283" r:id="rId9"/>
    <p:sldId id="286" r:id="rId10"/>
    <p:sldId id="347" r:id="rId11"/>
    <p:sldId id="348" r:id="rId12"/>
    <p:sldId id="349" r:id="rId13"/>
    <p:sldId id="355" r:id="rId14"/>
    <p:sldId id="356" r:id="rId15"/>
    <p:sldId id="350" r:id="rId16"/>
    <p:sldId id="351" r:id="rId17"/>
    <p:sldId id="352" r:id="rId18"/>
  </p:sldIdLst>
  <p:sldSz cx="9144000" cy="5143500" type="screen16x9"/>
  <p:notesSz cx="6858000" cy="9144000"/>
  <p:embeddedFontLst>
    <p:embeddedFont>
      <p:font typeface="Barlow Semi Condensed" panose="00000506000000000000" pitchFamily="2" charset="0"/>
      <p:regular r:id="rId21"/>
      <p:bold r:id="rId22"/>
      <p:italic r:id="rId23"/>
      <p:boldItalic r:id="rId24"/>
    </p:embeddedFont>
    <p:embeddedFont>
      <p:font typeface="Bebas Neue" panose="020B0606020202050201" pitchFamily="34" charset="0"/>
      <p:regular r:id="rId25"/>
    </p:embeddedFont>
    <p:embeddedFont>
      <p:font typeface="Calibri" panose="020F0502020204030204" pitchFamily="34" charset="0"/>
      <p:regular r:id="rId26"/>
      <p:bold r:id="rId27"/>
      <p:italic r:id="rId28"/>
      <p:boldItalic r:id="rId29"/>
    </p:embeddedFont>
    <p:embeddedFont>
      <p:font typeface="Calistoga" panose="020B0604020202020204" charset="0"/>
      <p:regular r:id="rId30"/>
    </p:embeddedFont>
    <p:embeddedFont>
      <p:font typeface="DO-Script PRO" panose="00000500000000000000" pitchFamily="50" charset="0"/>
      <p:regular r:id="rId31"/>
    </p:embeddedFont>
    <p:embeddedFont>
      <p:font typeface="Fira Sans Extra Condensed Medium" panose="020B0604020202020204" charset="0"/>
      <p:regular r:id="rId32"/>
      <p:bold r:id="rId33"/>
      <p:italic r:id="rId34"/>
      <p:boldItalic r:id="rId35"/>
    </p:embeddedFont>
    <p:embeddedFont>
      <p:font typeface="Staatliches" pitchFamily="2" charset="0"/>
      <p:regular r:id="rId36"/>
    </p:embeddedFont>
    <p:embeddedFont>
      <p:font typeface="Voces"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A5E6"/>
    <a:srgbClr val="EABDEF"/>
    <a:srgbClr val="CDB161"/>
    <a:srgbClr val="E5AFEB"/>
    <a:srgbClr val="F1B583"/>
    <a:srgbClr val="ABB6B8"/>
    <a:srgbClr val="F2F8BA"/>
    <a:srgbClr val="FF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616B51-B361-4C3C-BE33-3457136D52F5}">
  <a:tblStyle styleId="{4F616B51-B361-4C3C-BE33-3457136D52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6839" autoAdjust="0"/>
  </p:normalViewPr>
  <p:slideViewPr>
    <p:cSldViewPr snapToGrid="0">
      <p:cViewPr varScale="1">
        <p:scale>
          <a:sx n="131" d="100"/>
          <a:sy n="131" d="100"/>
        </p:scale>
        <p:origin x="1044" y="114"/>
      </p:cViewPr>
      <p:guideLst>
        <p:guide orient="horz" pos="1620"/>
        <p:guide pos="2880"/>
      </p:guideLst>
    </p:cSldViewPr>
  </p:slideViewPr>
  <p:outlineViewPr>
    <p:cViewPr>
      <p:scale>
        <a:sx n="33" d="100"/>
        <a:sy n="33" d="100"/>
      </p:scale>
      <p:origin x="0" y="-13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A475D7-23CD-E68E-5C12-F6B462C05C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E45DD1F-F6B2-A332-AC19-41F947E90B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850966-0BFD-4112-A5F5-574BA8E5B0E9}" type="datetimeFigureOut">
              <a:rPr lang="en-US" smtClean="0"/>
              <a:t>6/11/2023</a:t>
            </a:fld>
            <a:endParaRPr lang="en-US"/>
          </a:p>
        </p:txBody>
      </p:sp>
      <p:sp>
        <p:nvSpPr>
          <p:cNvPr id="4" name="Footer Placeholder 3">
            <a:extLst>
              <a:ext uri="{FF2B5EF4-FFF2-40B4-BE49-F238E27FC236}">
                <a16:creationId xmlns:a16="http://schemas.microsoft.com/office/drawing/2014/main" id="{BA192932-95D4-6A90-16C0-8C4B31DADA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33AD65-00A0-0887-E946-45A42F77BB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2A53F3-A96C-4109-9CB2-A5B9360BC42F}" type="slidenum">
              <a:rPr lang="en-US" smtClean="0"/>
              <a:t>‹#›</a:t>
            </a:fld>
            <a:endParaRPr lang="en-US"/>
          </a:p>
        </p:txBody>
      </p:sp>
    </p:spTree>
    <p:extLst>
      <p:ext uri="{BB962C8B-B14F-4D97-AF65-F5344CB8AC3E}">
        <p14:creationId xmlns:p14="http://schemas.microsoft.com/office/powerpoint/2010/main" val="3586548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cb2461b86d_2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cb2461b86d_2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ADBAC7"/>
                </a:solidFill>
                <a:effectLst/>
                <a:latin typeface="-apple-system"/>
              </a:rPr>
              <a:t>Summer and Autumn emerge as the busiest seasons for bike usage. This trend could be attributed to favorable weather conditions during these seasons, making cycling a more appealing mode of transportation or leisure activity. It would be valuable to analyze the impact of weather conditions on bike usage and explore strategies to maintain user engagement during less favorable seasons.</a:t>
            </a:r>
          </a:p>
        </p:txBody>
      </p:sp>
    </p:spTree>
    <p:extLst>
      <p:ext uri="{BB962C8B-B14F-4D97-AF65-F5344CB8AC3E}">
        <p14:creationId xmlns:p14="http://schemas.microsoft.com/office/powerpoint/2010/main" val="10726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2448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498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112640562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112640562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e17f27ca78_1_2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e17f27ca78_1_2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2"/>
        <p:cNvGrpSpPr/>
        <p:nvPr/>
      </p:nvGrpSpPr>
      <p:grpSpPr>
        <a:xfrm>
          <a:off x="0" y="0"/>
          <a:ext cx="0" cy="0"/>
          <a:chOff x="0" y="0"/>
          <a:chExt cx="0" cy="0"/>
        </a:xfrm>
      </p:grpSpPr>
      <p:sp>
        <p:nvSpPr>
          <p:cNvPr id="3083" name="Google Shape;3083;g1136cd2c28b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4" name="Google Shape;3084;g1136cd2c28b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5"/>
        <p:cNvGrpSpPr/>
        <p:nvPr/>
      </p:nvGrpSpPr>
      <p:grpSpPr>
        <a:xfrm>
          <a:off x="0" y="0"/>
          <a:ext cx="0" cy="0"/>
          <a:chOff x="0" y="0"/>
          <a:chExt cx="0" cy="0"/>
        </a:xfrm>
      </p:grpSpPr>
      <p:sp>
        <p:nvSpPr>
          <p:cNvPr id="3106" name="Google Shape;3106;gcb2461b86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7" name="Google Shape;3107;gcb2461b86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cb2461b86d_2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cb2461b86d_2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b="0" i="0" dirty="0">
                <a:solidFill>
                  <a:srgbClr val="ADBAC7"/>
                </a:solidFill>
                <a:effectLst/>
                <a:latin typeface="-apple-system"/>
              </a:rPr>
              <a:t>Classic Bikes are more popular among users, indicating a preference for this bike type over other options. It would be interesting to explore the reasons behind this preference and assess if any improvements or adjustments can be made to cater to user preferences.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6"/>
        <p:cNvGrpSpPr/>
        <p:nvPr/>
      </p:nvGrpSpPr>
      <p:grpSpPr>
        <a:xfrm>
          <a:off x="0" y="0"/>
          <a:ext cx="0" cy="0"/>
          <a:chOff x="0" y="0"/>
          <a:chExt cx="0" cy="0"/>
        </a:xfrm>
      </p:grpSpPr>
      <p:sp>
        <p:nvSpPr>
          <p:cNvPr id="3227" name="Google Shape;3227;g1129499af1d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8" name="Google Shape;3228;g1129499af1d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dirty="0">
                <a:solidFill>
                  <a:srgbClr val="ADBAC7"/>
                </a:solidFill>
                <a:effectLst/>
                <a:latin typeface="-apple-system"/>
              </a:rPr>
              <a:t>Weekends are the busiest days for casual riders, suggesting that individuals use the bike share service for recreational purposes or weekend activities.</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6"/>
        <p:cNvGrpSpPr/>
        <p:nvPr/>
      </p:nvGrpSpPr>
      <p:grpSpPr>
        <a:xfrm>
          <a:off x="0" y="0"/>
          <a:ext cx="0" cy="0"/>
          <a:chOff x="0" y="0"/>
          <a:chExt cx="0" cy="0"/>
        </a:xfrm>
      </p:grpSpPr>
      <p:sp>
        <p:nvSpPr>
          <p:cNvPr id="3227" name="Google Shape;3227;g1129499af1d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8" name="Google Shape;3228;g1129499af1d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b="0" i="0" dirty="0">
                <a:solidFill>
                  <a:srgbClr val="ADBAC7"/>
                </a:solidFill>
                <a:effectLst/>
                <a:latin typeface="-apple-system"/>
              </a:rPr>
              <a:t>Members tend to use the bikes more during the weekdays, implying that they utilize the bikes for commuting to work or other regular activities. This observation is further supported by the hourly analysis, which shows usage peaks at 7-8 AM and 4-5 PM, aligning with typical commuting hours.</a:t>
            </a:r>
            <a:endParaRPr dirty="0"/>
          </a:p>
        </p:txBody>
      </p:sp>
    </p:spTree>
    <p:extLst>
      <p:ext uri="{BB962C8B-B14F-4D97-AF65-F5344CB8AC3E}">
        <p14:creationId xmlns:p14="http://schemas.microsoft.com/office/powerpoint/2010/main" val="185546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cb2461b86d_2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cb2461b86d_2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ADBAC7"/>
                </a:solidFill>
                <a:effectLst/>
                <a:latin typeface="-apple-system"/>
              </a:rPr>
              <a:t>Casual rides typically take longer than rides by members, indicating that casual users may engage in more leisurely or exploratory trips. Understanding the factors contributing to longer casual rides can help tailor marketing efforts or develop targeted services to cater to their preferences.</a:t>
            </a:r>
          </a:p>
          <a:p>
            <a:pPr algn="l">
              <a:buFont typeface="Arial" panose="020B0604020202020204" pitchFamily="34" charset="0"/>
              <a:buChar char="•"/>
            </a:pPr>
            <a:r>
              <a:rPr lang="en-US" b="0" i="0" dirty="0">
                <a:solidFill>
                  <a:srgbClr val="ADBAC7"/>
                </a:solidFill>
                <a:effectLst/>
                <a:latin typeface="-apple-system"/>
              </a:rPr>
              <a:t>Casual riders also cover more distances compared to members, suggesting a different usage pattern or purpose for bike usage. Exploring the reasons behind this difference can provide insights into the needs and motivations of different user segments.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07883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5"/>
        <p:cNvGrpSpPr/>
        <p:nvPr/>
      </p:nvGrpSpPr>
      <p:grpSpPr>
        <a:xfrm>
          <a:off x="0" y="0"/>
          <a:ext cx="0" cy="0"/>
          <a:chOff x="0" y="0"/>
          <a:chExt cx="0" cy="0"/>
        </a:xfrm>
      </p:grpSpPr>
      <p:sp>
        <p:nvSpPr>
          <p:cNvPr id="106" name="Google Shape;106;p4"/>
          <p:cNvSpPr/>
          <p:nvPr/>
        </p:nvSpPr>
        <p:spPr>
          <a:xfrm rot="2479792">
            <a:off x="-1467390" y="3344051"/>
            <a:ext cx="3158401" cy="1823083"/>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rot="10374333">
            <a:off x="5967606" y="4784092"/>
            <a:ext cx="2346946" cy="346435"/>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txBox="1">
            <a:spLocks noGrp="1"/>
          </p:cNvSpPr>
          <p:nvPr>
            <p:ph type="title"/>
          </p:nvPr>
        </p:nvSpPr>
        <p:spPr>
          <a:xfrm>
            <a:off x="712350" y="421109"/>
            <a:ext cx="77193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solidFill>
                  <a:schemeClr val="accent3"/>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9" name="Google Shape;109;p4"/>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lvl1pPr lvl="0">
              <a:spcBef>
                <a:spcPts val="0"/>
              </a:spcBef>
              <a:spcAft>
                <a:spcPts val="0"/>
              </a:spcAft>
              <a:buSzPts val="1200"/>
              <a:buFont typeface="Barlow Semi Condensed"/>
              <a:buChar char="●"/>
              <a:defRPr sz="1200"/>
            </a:lvl1pPr>
            <a:lvl2pPr lvl="1">
              <a:spcBef>
                <a:spcPts val="0"/>
              </a:spcBef>
              <a:spcAft>
                <a:spcPts val="0"/>
              </a:spcAft>
              <a:buSzPts val="1600"/>
              <a:buFont typeface="Barlow Semi Condensed"/>
              <a:buChar char="○"/>
              <a:defRPr/>
            </a:lvl2pPr>
            <a:lvl3pPr lvl="2">
              <a:spcBef>
                <a:spcPts val="0"/>
              </a:spcBef>
              <a:spcAft>
                <a:spcPts val="0"/>
              </a:spcAft>
              <a:buSzPts val="1600"/>
              <a:buFont typeface="Barlow Semi Condensed"/>
              <a:buChar char="■"/>
              <a:defRPr/>
            </a:lvl3pPr>
            <a:lvl4pPr lvl="3">
              <a:spcBef>
                <a:spcPts val="0"/>
              </a:spcBef>
              <a:spcAft>
                <a:spcPts val="0"/>
              </a:spcAft>
              <a:buSzPts val="1600"/>
              <a:buFont typeface="Barlow Semi Condensed"/>
              <a:buChar char="●"/>
              <a:defRPr/>
            </a:lvl4pPr>
            <a:lvl5pPr lvl="4">
              <a:spcBef>
                <a:spcPts val="0"/>
              </a:spcBef>
              <a:spcAft>
                <a:spcPts val="0"/>
              </a:spcAft>
              <a:buSzPts val="1600"/>
              <a:buFont typeface="Barlow Semi Condensed"/>
              <a:buChar char="○"/>
              <a:defRPr/>
            </a:lvl5pPr>
            <a:lvl6pPr lvl="5">
              <a:spcBef>
                <a:spcPts val="0"/>
              </a:spcBef>
              <a:spcAft>
                <a:spcPts val="0"/>
              </a:spcAft>
              <a:buSzPts val="1600"/>
              <a:buFont typeface="Barlow Semi Condensed"/>
              <a:buChar char="■"/>
              <a:defRPr/>
            </a:lvl6pPr>
            <a:lvl7pPr lvl="6">
              <a:spcBef>
                <a:spcPts val="0"/>
              </a:spcBef>
              <a:spcAft>
                <a:spcPts val="0"/>
              </a:spcAft>
              <a:buSzPts val="1600"/>
              <a:buFont typeface="Barlow Semi Condensed"/>
              <a:buChar char="●"/>
              <a:defRPr/>
            </a:lvl7pPr>
            <a:lvl8pPr lvl="7">
              <a:spcBef>
                <a:spcPts val="0"/>
              </a:spcBef>
              <a:spcAft>
                <a:spcPts val="0"/>
              </a:spcAft>
              <a:buSzPts val="1600"/>
              <a:buFont typeface="Barlow Semi Condensed"/>
              <a:buChar char="○"/>
              <a:defRPr/>
            </a:lvl8pPr>
            <a:lvl9pPr lvl="8">
              <a:spcBef>
                <a:spcPts val="0"/>
              </a:spcBef>
              <a:spcAft>
                <a:spcPts val="0"/>
              </a:spcAft>
              <a:buSzPts val="1600"/>
              <a:buFont typeface="Barlow Semi Condensed"/>
              <a:buChar char="■"/>
              <a:defRPr/>
            </a:lvl9pPr>
          </a:lstStyle>
          <a:p>
            <a:endParaRPr/>
          </a:p>
        </p:txBody>
      </p:sp>
      <p:sp>
        <p:nvSpPr>
          <p:cNvPr id="110" name="Google Shape;110;p4"/>
          <p:cNvSpPr/>
          <p:nvPr/>
        </p:nvSpPr>
        <p:spPr>
          <a:xfrm flipH="1">
            <a:off x="7794500" y="4467125"/>
            <a:ext cx="1319725" cy="78360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flipH="1">
            <a:off x="8405649" y="4118825"/>
            <a:ext cx="741826" cy="1079669"/>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4"/>
          <p:cNvGrpSpPr/>
          <p:nvPr/>
        </p:nvGrpSpPr>
        <p:grpSpPr>
          <a:xfrm>
            <a:off x="-585838" y="-42816"/>
            <a:ext cx="1395308" cy="1361806"/>
            <a:chOff x="-605888" y="3025234"/>
            <a:chExt cx="1395308" cy="1361806"/>
          </a:xfrm>
        </p:grpSpPr>
        <p:sp>
          <p:nvSpPr>
            <p:cNvPr id="113" name="Google Shape;113;p4"/>
            <p:cNvSpPr/>
            <p:nvPr/>
          </p:nvSpPr>
          <p:spPr>
            <a:xfrm rot="3361624">
              <a:off x="-373834" y="3178614"/>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rot="3361624">
              <a:off x="297454" y="3636353"/>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3361624">
              <a:off x="269249" y="3678053"/>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3361624">
              <a:off x="-17333" y="3631672"/>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3361624">
              <a:off x="201232" y="3789897"/>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3361624">
              <a:off x="322719" y="3192714"/>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4"/>
          <p:cNvGrpSpPr/>
          <p:nvPr/>
        </p:nvGrpSpPr>
        <p:grpSpPr>
          <a:xfrm>
            <a:off x="8076723" y="114074"/>
            <a:ext cx="1209930" cy="1048028"/>
            <a:chOff x="5229248" y="898924"/>
            <a:chExt cx="1209930" cy="1048028"/>
          </a:xfrm>
        </p:grpSpPr>
        <p:sp>
          <p:nvSpPr>
            <p:cNvPr id="120" name="Google Shape;120;p4"/>
            <p:cNvSpPr/>
            <p:nvPr/>
          </p:nvSpPr>
          <p:spPr>
            <a:xfrm rot="-1312267">
              <a:off x="5738194" y="1500122"/>
              <a:ext cx="26729" cy="19762"/>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rot="-1312267">
              <a:off x="5844787" y="1484422"/>
              <a:ext cx="29041" cy="2093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312267">
              <a:off x="5760894" y="1418750"/>
              <a:ext cx="36040" cy="32144"/>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312267">
              <a:off x="5942757" y="1271235"/>
              <a:ext cx="37180" cy="30213"/>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312267">
              <a:off x="5897194" y="1418190"/>
              <a:ext cx="38352" cy="32556"/>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1312267">
              <a:off x="6067887" y="1562551"/>
              <a:ext cx="32525" cy="40695"/>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rot="-1312267">
              <a:off x="5795316" y="1329791"/>
              <a:ext cx="51114" cy="5459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312267">
              <a:off x="5643133" y="1219725"/>
              <a:ext cx="53426" cy="39492"/>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1312267">
              <a:off x="5669359" y="1104610"/>
              <a:ext cx="58082" cy="44147"/>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312267">
              <a:off x="5548133" y="1318339"/>
              <a:ext cx="73188" cy="56910"/>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1312267">
              <a:off x="5547673" y="1145081"/>
              <a:ext cx="49974" cy="44147"/>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rot="-1312267">
              <a:off x="5434908" y="1134236"/>
              <a:ext cx="25589" cy="19762"/>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312267">
              <a:off x="5297086" y="976303"/>
              <a:ext cx="29041" cy="22105"/>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312267">
              <a:off x="5232008" y="902979"/>
              <a:ext cx="25589" cy="19762"/>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312267">
              <a:off x="6074647" y="1388303"/>
              <a:ext cx="66221" cy="48771"/>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312267">
              <a:off x="5796620" y="1630261"/>
              <a:ext cx="69704" cy="5488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312267">
              <a:off x="6190895" y="1686752"/>
              <a:ext cx="38352" cy="30213"/>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312267">
              <a:off x="6252449" y="1784569"/>
              <a:ext cx="38352" cy="2907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312267">
              <a:off x="6393003" y="1908904"/>
              <a:ext cx="41835" cy="31384"/>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4"/>
          <p:cNvSpPr/>
          <p:nvPr/>
        </p:nvSpPr>
        <p:spPr>
          <a:xfrm rot="-4540936">
            <a:off x="-600645" y="3844858"/>
            <a:ext cx="1853967" cy="932609"/>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2474"/>
        <p:cNvGrpSpPr/>
        <p:nvPr/>
      </p:nvGrpSpPr>
      <p:grpSpPr>
        <a:xfrm>
          <a:off x="0" y="0"/>
          <a:ext cx="0" cy="0"/>
          <a:chOff x="0" y="0"/>
          <a:chExt cx="0" cy="0"/>
        </a:xfrm>
      </p:grpSpPr>
      <p:sp>
        <p:nvSpPr>
          <p:cNvPr id="2475" name="Google Shape;2475;p61"/>
          <p:cNvSpPr/>
          <p:nvPr/>
        </p:nvSpPr>
        <p:spPr>
          <a:xfrm rot="5400000">
            <a:off x="7556147" y="120881"/>
            <a:ext cx="2766964" cy="837227"/>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1"/>
          <p:cNvSpPr/>
          <p:nvPr/>
        </p:nvSpPr>
        <p:spPr>
          <a:xfrm rot="3678335">
            <a:off x="-215883" y="4602760"/>
            <a:ext cx="1725044" cy="102426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1"/>
          <p:cNvSpPr/>
          <p:nvPr/>
        </p:nvSpPr>
        <p:spPr>
          <a:xfrm rot="5622700">
            <a:off x="-487869" y="416360"/>
            <a:ext cx="2269012" cy="134717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1"/>
          <p:cNvSpPr/>
          <p:nvPr/>
        </p:nvSpPr>
        <p:spPr>
          <a:xfrm rot="-2298006">
            <a:off x="308215" y="3605499"/>
            <a:ext cx="1563224" cy="128131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9" name="Google Shape;2479;p61"/>
          <p:cNvGrpSpPr/>
          <p:nvPr/>
        </p:nvGrpSpPr>
        <p:grpSpPr>
          <a:xfrm>
            <a:off x="8542847" y="-179901"/>
            <a:ext cx="741626" cy="1195489"/>
            <a:chOff x="510547" y="4000024"/>
            <a:chExt cx="741626" cy="1195489"/>
          </a:xfrm>
        </p:grpSpPr>
        <p:sp>
          <p:nvSpPr>
            <p:cNvPr id="2480" name="Google Shape;2480;p61"/>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1"/>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1"/>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1"/>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1"/>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1"/>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1"/>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1"/>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1"/>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1"/>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1"/>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1"/>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1"/>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1"/>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1"/>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1"/>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1"/>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1"/>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8" name="Google Shape;2498;p61"/>
          <p:cNvSpPr/>
          <p:nvPr/>
        </p:nvSpPr>
        <p:spPr>
          <a:xfrm rot="8792422">
            <a:off x="7350672" y="4368151"/>
            <a:ext cx="2126910" cy="169704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61"/>
          <p:cNvGrpSpPr/>
          <p:nvPr/>
        </p:nvGrpSpPr>
        <p:grpSpPr>
          <a:xfrm>
            <a:off x="-586438" y="2246659"/>
            <a:ext cx="1395308" cy="1361806"/>
            <a:chOff x="-586438" y="2246659"/>
            <a:chExt cx="1395308" cy="1361806"/>
          </a:xfrm>
        </p:grpSpPr>
        <p:sp>
          <p:nvSpPr>
            <p:cNvPr id="2500" name="Google Shape;2500;p61"/>
            <p:cNvSpPr/>
            <p:nvPr/>
          </p:nvSpPr>
          <p:spPr>
            <a:xfrm rot="3361624">
              <a:off x="-354384" y="2400039"/>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1"/>
            <p:cNvSpPr/>
            <p:nvPr/>
          </p:nvSpPr>
          <p:spPr>
            <a:xfrm rot="3361624">
              <a:off x="316904" y="2857778"/>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1"/>
            <p:cNvSpPr/>
            <p:nvPr/>
          </p:nvSpPr>
          <p:spPr>
            <a:xfrm rot="3361624">
              <a:off x="288699" y="2899478"/>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1"/>
            <p:cNvSpPr/>
            <p:nvPr/>
          </p:nvSpPr>
          <p:spPr>
            <a:xfrm rot="3361624">
              <a:off x="2117" y="2853097"/>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1"/>
            <p:cNvSpPr/>
            <p:nvPr/>
          </p:nvSpPr>
          <p:spPr>
            <a:xfrm rot="3361624">
              <a:off x="220682" y="3011322"/>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1"/>
            <p:cNvSpPr/>
            <p:nvPr/>
          </p:nvSpPr>
          <p:spPr>
            <a:xfrm rot="3361624">
              <a:off x="342169" y="2414139"/>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268"/>
        <p:cNvGrpSpPr/>
        <p:nvPr/>
      </p:nvGrpSpPr>
      <p:grpSpPr>
        <a:xfrm>
          <a:off x="0" y="0"/>
          <a:ext cx="0" cy="0"/>
          <a:chOff x="0" y="0"/>
          <a:chExt cx="0" cy="0"/>
        </a:xfrm>
      </p:grpSpPr>
      <p:sp>
        <p:nvSpPr>
          <p:cNvPr id="269" name="Google Shape;269;p8"/>
          <p:cNvSpPr txBox="1">
            <a:spLocks noGrp="1"/>
          </p:cNvSpPr>
          <p:nvPr>
            <p:ph type="title"/>
          </p:nvPr>
        </p:nvSpPr>
        <p:spPr>
          <a:xfrm>
            <a:off x="1500450" y="1036600"/>
            <a:ext cx="6143100" cy="25971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Clr>
                <a:schemeClr val="lt1"/>
              </a:buClr>
              <a:buSzPts val="4800"/>
              <a:buNone/>
              <a:defRPr sz="100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grpSp>
        <p:nvGrpSpPr>
          <p:cNvPr id="270" name="Google Shape;270;p8"/>
          <p:cNvGrpSpPr/>
          <p:nvPr/>
        </p:nvGrpSpPr>
        <p:grpSpPr>
          <a:xfrm>
            <a:off x="7515400" y="2748650"/>
            <a:ext cx="1015989" cy="1055050"/>
            <a:chOff x="1208850" y="3315150"/>
            <a:chExt cx="1015989" cy="1055050"/>
          </a:xfrm>
        </p:grpSpPr>
        <p:sp>
          <p:nvSpPr>
            <p:cNvPr id="271" name="Google Shape;271;p8"/>
            <p:cNvSpPr/>
            <p:nvPr/>
          </p:nvSpPr>
          <p:spPr>
            <a:xfrm>
              <a:off x="1878411" y="3315150"/>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1881959" y="3554139"/>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1653466" y="3392480"/>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1621824" y="3791833"/>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1423248" y="3652563"/>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1447842" y="3851185"/>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1208850" y="4042712"/>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2154463" y="3607402"/>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1947113" y="3820071"/>
              <a:ext cx="63281" cy="6424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2158010" y="3846391"/>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1929518" y="3684732"/>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1897876" y="4084085"/>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1699299" y="3944815"/>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1723893" y="4143437"/>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1484901" y="4334964"/>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8"/>
          <p:cNvGrpSpPr/>
          <p:nvPr/>
        </p:nvGrpSpPr>
        <p:grpSpPr>
          <a:xfrm>
            <a:off x="7818200" y="2005800"/>
            <a:ext cx="1015989" cy="1055050"/>
            <a:chOff x="1208850" y="3315150"/>
            <a:chExt cx="1015989" cy="1055050"/>
          </a:xfrm>
        </p:grpSpPr>
        <p:sp>
          <p:nvSpPr>
            <p:cNvPr id="287" name="Google Shape;287;p8"/>
            <p:cNvSpPr/>
            <p:nvPr/>
          </p:nvSpPr>
          <p:spPr>
            <a:xfrm>
              <a:off x="1878411" y="3315150"/>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1881959" y="3554139"/>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1653466" y="3392480"/>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1621824" y="3791833"/>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1423248" y="3652563"/>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1447842" y="3851185"/>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1208850" y="4042712"/>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2154463" y="3607402"/>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1947113" y="3820071"/>
              <a:ext cx="63281" cy="6424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2158010" y="3846391"/>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1929518" y="3684732"/>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1897876" y="4084085"/>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1699299" y="3944815"/>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1723893" y="4143437"/>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1484901" y="4334964"/>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8"/>
          <p:cNvSpPr/>
          <p:nvPr/>
        </p:nvSpPr>
        <p:spPr>
          <a:xfrm rot="-1232550">
            <a:off x="7065070" y="4078804"/>
            <a:ext cx="1854025" cy="932638"/>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63326" y="4164547"/>
            <a:ext cx="4560131" cy="978958"/>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8834421">
            <a:off x="4366356" y="3742500"/>
            <a:ext cx="3158346" cy="1823052"/>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3113637">
            <a:off x="7229290" y="-601699"/>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8"/>
          <p:cNvGrpSpPr/>
          <p:nvPr/>
        </p:nvGrpSpPr>
        <p:grpSpPr>
          <a:xfrm flipH="1">
            <a:off x="1407484" y="24650"/>
            <a:ext cx="1386501" cy="673098"/>
            <a:chOff x="6262493" y="240300"/>
            <a:chExt cx="1386501" cy="673098"/>
          </a:xfrm>
        </p:grpSpPr>
        <p:sp>
          <p:nvSpPr>
            <p:cNvPr id="307" name="Google Shape;307;p8"/>
            <p:cNvSpPr/>
            <p:nvPr/>
          </p:nvSpPr>
          <p:spPr>
            <a:xfrm rot="-2993311">
              <a:off x="6741361" y="379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2993311">
              <a:off x="6637232" y="391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2993311">
              <a:off x="6632824" y="249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2993311">
              <a:off x="6438067" y="361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2993311">
              <a:off x="6268374" y="310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2993311">
              <a:off x="6973065" y="431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2993311">
              <a:off x="6926179" y="649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rot="-2993311">
              <a:off x="7118756" y="565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2993311">
              <a:off x="7122773" y="771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2993311">
              <a:off x="7260626" y="735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rot="-2993311">
              <a:off x="7382313" y="791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rot="-2993311">
              <a:off x="7599961" y="867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8"/>
          <p:cNvSpPr/>
          <p:nvPr/>
        </p:nvSpPr>
        <p:spPr>
          <a:xfrm>
            <a:off x="7657052" y="-63248"/>
            <a:ext cx="1441024" cy="328543"/>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20" name="Google Shape;320;p8"/>
          <p:cNvSpPr/>
          <p:nvPr/>
        </p:nvSpPr>
        <p:spPr>
          <a:xfrm rot="-6741749" flipH="1">
            <a:off x="-338790" y="96693"/>
            <a:ext cx="1491548" cy="88562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8"/>
          <p:cNvGrpSpPr/>
          <p:nvPr/>
        </p:nvGrpSpPr>
        <p:grpSpPr>
          <a:xfrm rot="10800000">
            <a:off x="352914" y="2954837"/>
            <a:ext cx="978370" cy="1396625"/>
            <a:chOff x="10114118" y="-2671745"/>
            <a:chExt cx="978273" cy="1396485"/>
          </a:xfrm>
        </p:grpSpPr>
        <p:sp>
          <p:nvSpPr>
            <p:cNvPr id="322" name="Google Shape;322;p8"/>
            <p:cNvSpPr/>
            <p:nvPr/>
          </p:nvSpPr>
          <p:spPr>
            <a:xfrm rot="9372513">
              <a:off x="10443751" y="-2650100"/>
              <a:ext cx="392366" cy="1353196"/>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rot="9372513">
              <a:off x="10401385" y="-1911213"/>
              <a:ext cx="105748" cy="68824"/>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rot="9372513">
              <a:off x="10318982" y="-2065113"/>
              <a:ext cx="221820" cy="150497"/>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rot="9372513">
              <a:off x="10515988" y="-2192301"/>
              <a:ext cx="94173" cy="404466"/>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rot="9372513">
              <a:off x="10290735" y="-2244606"/>
              <a:ext cx="278769" cy="191096"/>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rot="9372513">
              <a:off x="10200260" y="-1909338"/>
              <a:ext cx="410016" cy="513439"/>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rot="9372513">
              <a:off x="10401385" y="-1911213"/>
              <a:ext cx="105748" cy="68824"/>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8"/>
          <p:cNvSpPr/>
          <p:nvPr/>
        </p:nvSpPr>
        <p:spPr>
          <a:xfrm rot="-169204">
            <a:off x="3780390" y="-72204"/>
            <a:ext cx="2347076" cy="346454"/>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2"/>
        </a:solidFill>
        <a:effectLst/>
      </p:bgPr>
    </p:bg>
    <p:spTree>
      <p:nvGrpSpPr>
        <p:cNvPr id="1" name="Shape 363"/>
        <p:cNvGrpSpPr/>
        <p:nvPr/>
      </p:nvGrpSpPr>
      <p:grpSpPr>
        <a:xfrm>
          <a:off x="0" y="0"/>
          <a:ext cx="0" cy="0"/>
          <a:chOff x="0" y="0"/>
          <a:chExt cx="0" cy="0"/>
        </a:xfrm>
      </p:grpSpPr>
      <p:sp>
        <p:nvSpPr>
          <p:cNvPr id="364" name="Google Shape;364;p11"/>
          <p:cNvSpPr txBox="1">
            <a:spLocks noGrp="1"/>
          </p:cNvSpPr>
          <p:nvPr>
            <p:ph type="title" hasCustomPrompt="1"/>
          </p:nvPr>
        </p:nvSpPr>
        <p:spPr>
          <a:xfrm>
            <a:off x="837200" y="1029925"/>
            <a:ext cx="74697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365" name="Google Shape;365;p11"/>
          <p:cNvSpPr txBox="1">
            <a:spLocks noGrp="1"/>
          </p:cNvSpPr>
          <p:nvPr>
            <p:ph type="subTitle" idx="1"/>
          </p:nvPr>
        </p:nvSpPr>
        <p:spPr>
          <a:xfrm>
            <a:off x="1957400" y="2966150"/>
            <a:ext cx="4965900" cy="7644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solidFill>
                  <a:schemeClr val="lt2"/>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dirty="0"/>
          </a:p>
        </p:txBody>
      </p:sp>
      <p:sp>
        <p:nvSpPr>
          <p:cNvPr id="366" name="Google Shape;366;p11"/>
          <p:cNvSpPr/>
          <p:nvPr/>
        </p:nvSpPr>
        <p:spPr>
          <a:xfrm flipH="1">
            <a:off x="-252827" y="4395595"/>
            <a:ext cx="5129137" cy="845395"/>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67" name="Google Shape;367;p11"/>
          <p:cNvSpPr/>
          <p:nvPr/>
        </p:nvSpPr>
        <p:spPr>
          <a:xfrm>
            <a:off x="4543300" y="4421000"/>
            <a:ext cx="4715411" cy="788473"/>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rot="10800000">
            <a:off x="2311743" y="4563632"/>
            <a:ext cx="2972232" cy="775568"/>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rot="-10526534">
            <a:off x="7637747" y="-55708"/>
            <a:ext cx="1586046" cy="94165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11"/>
          <p:cNvGrpSpPr/>
          <p:nvPr/>
        </p:nvGrpSpPr>
        <p:grpSpPr>
          <a:xfrm>
            <a:off x="8184350" y="388499"/>
            <a:ext cx="696291" cy="1016185"/>
            <a:chOff x="8379850" y="2829899"/>
            <a:chExt cx="696291" cy="1016185"/>
          </a:xfrm>
        </p:grpSpPr>
        <p:sp>
          <p:nvSpPr>
            <p:cNvPr id="372" name="Google Shape;372;p11"/>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rot="1098150">
              <a:off x="8447139" y="363233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1"/>
            <p:cNvSpPr/>
            <p:nvPr/>
          </p:nvSpPr>
          <p:spPr>
            <a:xfrm rot="1098150">
              <a:off x="8385711" y="378999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1"/>
          <p:cNvGrpSpPr/>
          <p:nvPr/>
        </p:nvGrpSpPr>
        <p:grpSpPr>
          <a:xfrm>
            <a:off x="92675" y="138856"/>
            <a:ext cx="535974" cy="552531"/>
            <a:chOff x="488725" y="4431468"/>
            <a:chExt cx="535974" cy="552531"/>
          </a:xfrm>
        </p:grpSpPr>
        <p:sp>
          <p:nvSpPr>
            <p:cNvPr id="382" name="Google Shape;382;p11"/>
            <p:cNvSpPr/>
            <p:nvPr/>
          </p:nvSpPr>
          <p:spPr>
            <a:xfrm>
              <a:off x="973722" y="4431468"/>
              <a:ext cx="43337" cy="34412"/>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1"/>
            <p:cNvSpPr/>
            <p:nvPr/>
          </p:nvSpPr>
          <p:spPr>
            <a:xfrm>
              <a:off x="823528" y="4585515"/>
              <a:ext cx="45837" cy="46532"/>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1"/>
            <p:cNvSpPr/>
            <p:nvPr/>
          </p:nvSpPr>
          <p:spPr>
            <a:xfrm>
              <a:off x="976292" y="4604580"/>
              <a:ext cx="48407" cy="40802"/>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810783" y="4487482"/>
              <a:ext cx="43337" cy="31843"/>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1"/>
            <p:cNvSpPr/>
            <p:nvPr/>
          </p:nvSpPr>
          <p:spPr>
            <a:xfrm>
              <a:off x="787863" y="4776753"/>
              <a:ext cx="48962" cy="32815"/>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1"/>
            <p:cNvSpPr/>
            <p:nvPr/>
          </p:nvSpPr>
          <p:spPr>
            <a:xfrm>
              <a:off x="644024" y="4675873"/>
              <a:ext cx="38232" cy="29308"/>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1"/>
            <p:cNvSpPr/>
            <p:nvPr/>
          </p:nvSpPr>
          <p:spPr>
            <a:xfrm>
              <a:off x="661839" y="4819744"/>
              <a:ext cx="2570" cy="3854"/>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a:off x="488725" y="4958476"/>
              <a:ext cx="30558" cy="25523"/>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81;p14">
            <a:extLst>
              <a:ext uri="{FF2B5EF4-FFF2-40B4-BE49-F238E27FC236}">
                <a16:creationId xmlns:a16="http://schemas.microsoft.com/office/drawing/2014/main" id="{AA87B326-AF00-832F-3A1D-D9792845F94F}"/>
              </a:ext>
            </a:extLst>
          </p:cNvPr>
          <p:cNvSpPr/>
          <p:nvPr userDrawn="1"/>
        </p:nvSpPr>
        <p:spPr>
          <a:xfrm rot="-3926649">
            <a:off x="8005243" y="3397225"/>
            <a:ext cx="1563250" cy="1281336"/>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84;p14">
            <a:extLst>
              <a:ext uri="{FF2B5EF4-FFF2-40B4-BE49-F238E27FC236}">
                <a16:creationId xmlns:a16="http://schemas.microsoft.com/office/drawing/2014/main" id="{3662C9DF-3D29-B116-D508-5AC68E862C7D}"/>
              </a:ext>
            </a:extLst>
          </p:cNvPr>
          <p:cNvSpPr/>
          <p:nvPr userDrawn="1"/>
        </p:nvSpPr>
        <p:spPr>
          <a:xfrm rot="4110747" flipH="1">
            <a:off x="-308274" y="3515654"/>
            <a:ext cx="1563180" cy="1281279"/>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95;p14">
            <a:extLst>
              <a:ext uri="{FF2B5EF4-FFF2-40B4-BE49-F238E27FC236}">
                <a16:creationId xmlns:a16="http://schemas.microsoft.com/office/drawing/2014/main" id="{A2056D58-F7A0-0899-9F83-CC25B9A39AED}"/>
              </a:ext>
            </a:extLst>
          </p:cNvPr>
          <p:cNvGrpSpPr/>
          <p:nvPr userDrawn="1"/>
        </p:nvGrpSpPr>
        <p:grpSpPr>
          <a:xfrm rot="-2700000">
            <a:off x="1169022" y="-30602"/>
            <a:ext cx="6185733" cy="6449923"/>
            <a:chOff x="8543867" y="2837624"/>
            <a:chExt cx="6185791" cy="6449978"/>
          </a:xfrm>
        </p:grpSpPr>
        <p:sp>
          <p:nvSpPr>
            <p:cNvPr id="5" name="Google Shape;496;p14">
              <a:extLst>
                <a:ext uri="{FF2B5EF4-FFF2-40B4-BE49-F238E27FC236}">
                  <a16:creationId xmlns:a16="http://schemas.microsoft.com/office/drawing/2014/main" id="{6FCBABFB-E6BA-9AEE-FC09-B138F78BDE41}"/>
                </a:ext>
              </a:extLst>
            </p:cNvPr>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97;p14">
              <a:extLst>
                <a:ext uri="{FF2B5EF4-FFF2-40B4-BE49-F238E27FC236}">
                  <a16:creationId xmlns:a16="http://schemas.microsoft.com/office/drawing/2014/main" id="{1A2EA75F-8730-1F32-E7D5-70848E17AD52}"/>
                </a:ext>
              </a:extLst>
            </p:cNvPr>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8;p14">
              <a:extLst>
                <a:ext uri="{FF2B5EF4-FFF2-40B4-BE49-F238E27FC236}">
                  <a16:creationId xmlns:a16="http://schemas.microsoft.com/office/drawing/2014/main" id="{9C529273-75DB-F0D4-4FCA-7FB86324E8BE}"/>
                </a:ext>
              </a:extLst>
            </p:cNvPr>
            <p:cNvSpPr/>
            <p:nvPr/>
          </p:nvSpPr>
          <p:spPr>
            <a:xfrm rot="1098150">
              <a:off x="14645502" y="8994371"/>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99;p14">
              <a:extLst>
                <a:ext uri="{FF2B5EF4-FFF2-40B4-BE49-F238E27FC236}">
                  <a16:creationId xmlns:a16="http://schemas.microsoft.com/office/drawing/2014/main" id="{A87352A2-8C4F-F2C3-F3A9-C261ACDBEE55}"/>
                </a:ext>
              </a:extLst>
            </p:cNvPr>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0;p14">
              <a:extLst>
                <a:ext uri="{FF2B5EF4-FFF2-40B4-BE49-F238E27FC236}">
                  <a16:creationId xmlns:a16="http://schemas.microsoft.com/office/drawing/2014/main" id="{D1D20CA9-2C5A-D45D-8733-68D7A1A78FBD}"/>
                </a:ext>
              </a:extLst>
            </p:cNvPr>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1;p14">
              <a:extLst>
                <a:ext uri="{FF2B5EF4-FFF2-40B4-BE49-F238E27FC236}">
                  <a16:creationId xmlns:a16="http://schemas.microsoft.com/office/drawing/2014/main" id="{6B2BD303-1BC5-BD26-D04E-481EC4705F6F}"/>
                </a:ext>
              </a:extLst>
            </p:cNvPr>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2;p14">
              <a:extLst>
                <a:ext uri="{FF2B5EF4-FFF2-40B4-BE49-F238E27FC236}">
                  <a16:creationId xmlns:a16="http://schemas.microsoft.com/office/drawing/2014/main" id="{1E8C1F04-E489-04E4-F8CF-E429354BED5E}"/>
                </a:ext>
              </a:extLst>
            </p:cNvPr>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8;p14">
              <a:extLst>
                <a:ext uri="{FF2B5EF4-FFF2-40B4-BE49-F238E27FC236}">
                  <a16:creationId xmlns:a16="http://schemas.microsoft.com/office/drawing/2014/main" id="{77BC3069-8746-CBC3-9133-6E5DDFDC60B9}"/>
                </a:ext>
              </a:extLst>
            </p:cNvPr>
            <p:cNvSpPr/>
            <p:nvPr userDrawn="1"/>
          </p:nvSpPr>
          <p:spPr>
            <a:xfrm rot="1098150">
              <a:off x="14130005" y="8943515"/>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p14">
              <a:extLst>
                <a:ext uri="{FF2B5EF4-FFF2-40B4-BE49-F238E27FC236}">
                  <a16:creationId xmlns:a16="http://schemas.microsoft.com/office/drawing/2014/main" id="{97CE7B02-EFD1-EF73-C7CB-818E020182DD}"/>
                </a:ext>
              </a:extLst>
            </p:cNvPr>
            <p:cNvSpPr/>
            <p:nvPr userDrawn="1"/>
          </p:nvSpPr>
          <p:spPr>
            <a:xfrm rot="1098150">
              <a:off x="14130006" y="9159042"/>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p14">
              <a:extLst>
                <a:ext uri="{FF2B5EF4-FFF2-40B4-BE49-F238E27FC236}">
                  <a16:creationId xmlns:a16="http://schemas.microsoft.com/office/drawing/2014/main" id="{068B9AA2-BE67-514D-B757-A31A7B33B4E7}"/>
                </a:ext>
              </a:extLst>
            </p:cNvPr>
            <p:cNvSpPr/>
            <p:nvPr userDrawn="1"/>
          </p:nvSpPr>
          <p:spPr>
            <a:xfrm rot="1098150">
              <a:off x="14309805" y="9009322"/>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p14">
              <a:extLst>
                <a:ext uri="{FF2B5EF4-FFF2-40B4-BE49-F238E27FC236}">
                  <a16:creationId xmlns:a16="http://schemas.microsoft.com/office/drawing/2014/main" id="{7ED68CCE-1467-43D7-94D3-1551777C298D}"/>
                </a:ext>
              </a:extLst>
            </p:cNvPr>
            <p:cNvSpPr/>
            <p:nvPr userDrawn="1"/>
          </p:nvSpPr>
          <p:spPr>
            <a:xfrm rot="2041783">
              <a:off x="14309805" y="9224850"/>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39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12_1_1">
    <p:bg>
      <p:bgPr>
        <a:solidFill>
          <a:schemeClr val="accent2"/>
        </a:solidFill>
        <a:effectLst/>
      </p:bgPr>
    </p:bg>
    <p:spTree>
      <p:nvGrpSpPr>
        <p:cNvPr id="1" name="Shape 454"/>
        <p:cNvGrpSpPr/>
        <p:nvPr/>
      </p:nvGrpSpPr>
      <p:grpSpPr>
        <a:xfrm>
          <a:off x="0" y="0"/>
          <a:ext cx="0" cy="0"/>
          <a:chOff x="0" y="0"/>
          <a:chExt cx="0" cy="0"/>
        </a:xfrm>
      </p:grpSpPr>
      <p:sp>
        <p:nvSpPr>
          <p:cNvPr id="455" name="Google Shape;455;p14"/>
          <p:cNvSpPr/>
          <p:nvPr/>
        </p:nvSpPr>
        <p:spPr>
          <a:xfrm rot="3445783">
            <a:off x="6451935" y="3651096"/>
            <a:ext cx="2433880" cy="1782918"/>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4"/>
          <p:cNvSpPr/>
          <p:nvPr/>
        </p:nvSpPr>
        <p:spPr>
          <a:xfrm>
            <a:off x="7348700" y="-210662"/>
            <a:ext cx="1854025" cy="1358150"/>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a:hlinkClick r:id="rId2" action="ppaction://hlinksldjump"/>
          </p:cNvPr>
          <p:cNvSpPr txBox="1">
            <a:spLocks noGrp="1"/>
          </p:cNvSpPr>
          <p:nvPr>
            <p:ph type="ctrTitle"/>
          </p:nvPr>
        </p:nvSpPr>
        <p:spPr>
          <a:xfrm>
            <a:off x="1746644" y="1250838"/>
            <a:ext cx="2713800" cy="342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58" name="Google Shape;458;p14"/>
          <p:cNvSpPr txBox="1">
            <a:spLocks noGrp="1"/>
          </p:cNvSpPr>
          <p:nvPr>
            <p:ph type="subTitle" idx="1"/>
          </p:nvPr>
        </p:nvSpPr>
        <p:spPr>
          <a:xfrm>
            <a:off x="1746649" y="1636113"/>
            <a:ext cx="2378400" cy="4413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59" name="Google Shape;459;p14">
            <a:hlinkClick r:id="rId2" action="ppaction://hlinksldjump"/>
          </p:cNvPr>
          <p:cNvSpPr txBox="1">
            <a:spLocks noGrp="1"/>
          </p:cNvSpPr>
          <p:nvPr>
            <p:ph type="title" idx="2" hasCustomPrompt="1"/>
          </p:nvPr>
        </p:nvSpPr>
        <p:spPr>
          <a:xfrm>
            <a:off x="889139" y="1466538"/>
            <a:ext cx="7584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0" name="Google Shape;460;p14">
            <a:hlinkClick r:id="rId3" action="ppaction://hlinksldjump"/>
          </p:cNvPr>
          <p:cNvSpPr txBox="1">
            <a:spLocks noGrp="1"/>
          </p:cNvSpPr>
          <p:nvPr>
            <p:ph type="ctrTitle" idx="3"/>
          </p:nvPr>
        </p:nvSpPr>
        <p:spPr>
          <a:xfrm>
            <a:off x="1761272" y="2423634"/>
            <a:ext cx="2713800" cy="342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61" name="Google Shape;461;p14"/>
          <p:cNvSpPr txBox="1">
            <a:spLocks noGrp="1"/>
          </p:cNvSpPr>
          <p:nvPr>
            <p:ph type="subTitle" idx="4"/>
          </p:nvPr>
        </p:nvSpPr>
        <p:spPr>
          <a:xfrm>
            <a:off x="1761275" y="2808919"/>
            <a:ext cx="2378400" cy="4413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2" name="Google Shape;462;p14">
            <a:hlinkClick r:id="rId3" action="ppaction://hlinksldjump"/>
          </p:cNvPr>
          <p:cNvSpPr txBox="1">
            <a:spLocks noGrp="1"/>
          </p:cNvSpPr>
          <p:nvPr>
            <p:ph type="title" idx="5" hasCustomPrompt="1"/>
          </p:nvPr>
        </p:nvSpPr>
        <p:spPr>
          <a:xfrm>
            <a:off x="884812" y="2639336"/>
            <a:ext cx="7560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3" name="Google Shape;463;p14">
            <a:hlinkClick r:id="" action="ppaction://noaction"/>
          </p:cNvPr>
          <p:cNvSpPr txBox="1">
            <a:spLocks noGrp="1"/>
          </p:cNvSpPr>
          <p:nvPr>
            <p:ph type="ctrTitle" idx="6"/>
          </p:nvPr>
        </p:nvSpPr>
        <p:spPr>
          <a:xfrm>
            <a:off x="1746644" y="3625930"/>
            <a:ext cx="2713800" cy="342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64" name="Google Shape;464;p14"/>
          <p:cNvSpPr txBox="1">
            <a:spLocks noGrp="1"/>
          </p:cNvSpPr>
          <p:nvPr>
            <p:ph type="subTitle" idx="7"/>
          </p:nvPr>
        </p:nvSpPr>
        <p:spPr>
          <a:xfrm>
            <a:off x="1746649" y="4011233"/>
            <a:ext cx="2378400" cy="4413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5" name="Google Shape;465;p14">
            <a:hlinkClick r:id="" action="ppaction://noaction"/>
          </p:cNvPr>
          <p:cNvSpPr txBox="1">
            <a:spLocks noGrp="1"/>
          </p:cNvSpPr>
          <p:nvPr>
            <p:ph type="title" idx="8" hasCustomPrompt="1"/>
          </p:nvPr>
        </p:nvSpPr>
        <p:spPr>
          <a:xfrm>
            <a:off x="889139" y="3841626"/>
            <a:ext cx="7584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6" name="Google Shape;466;p14">
            <a:hlinkClick r:id="" action="ppaction://noaction"/>
          </p:cNvPr>
          <p:cNvSpPr txBox="1">
            <a:spLocks noGrp="1"/>
          </p:cNvSpPr>
          <p:nvPr>
            <p:ph type="ctrTitle" idx="9"/>
          </p:nvPr>
        </p:nvSpPr>
        <p:spPr>
          <a:xfrm>
            <a:off x="5449247" y="1240331"/>
            <a:ext cx="2713800" cy="342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67" name="Google Shape;467;p14"/>
          <p:cNvSpPr txBox="1">
            <a:spLocks noGrp="1"/>
          </p:cNvSpPr>
          <p:nvPr>
            <p:ph type="subTitle" idx="13"/>
          </p:nvPr>
        </p:nvSpPr>
        <p:spPr>
          <a:xfrm>
            <a:off x="5449250" y="1625663"/>
            <a:ext cx="2378400" cy="4413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8" name="Google Shape;468;p14">
            <a:hlinkClick r:id="" action="ppaction://noaction"/>
          </p:cNvPr>
          <p:cNvSpPr txBox="1">
            <a:spLocks noGrp="1"/>
          </p:cNvSpPr>
          <p:nvPr>
            <p:ph type="title" idx="14" hasCustomPrompt="1"/>
          </p:nvPr>
        </p:nvSpPr>
        <p:spPr>
          <a:xfrm>
            <a:off x="4578323" y="1456038"/>
            <a:ext cx="7560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9" name="Google Shape;469;p14"/>
          <p:cNvSpPr txBox="1">
            <a:spLocks noGrp="1"/>
          </p:cNvSpPr>
          <p:nvPr>
            <p:ph type="ctrTitle" idx="15"/>
          </p:nvPr>
        </p:nvSpPr>
        <p:spPr>
          <a:xfrm>
            <a:off x="713225" y="512249"/>
            <a:ext cx="77175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6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70" name="Google Shape;470;p14"/>
          <p:cNvSpPr/>
          <p:nvPr/>
        </p:nvSpPr>
        <p:spPr>
          <a:xfrm rot="-7736101">
            <a:off x="-1089604" y="2969126"/>
            <a:ext cx="1724945" cy="1024204"/>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14"/>
          <p:cNvGrpSpPr/>
          <p:nvPr/>
        </p:nvGrpSpPr>
        <p:grpSpPr>
          <a:xfrm rot="-6643864">
            <a:off x="7142721" y="-39999"/>
            <a:ext cx="696326" cy="1016237"/>
            <a:chOff x="6988300" y="272724"/>
            <a:chExt cx="696291" cy="1016185"/>
          </a:xfrm>
        </p:grpSpPr>
        <p:sp>
          <p:nvSpPr>
            <p:cNvPr id="472" name="Google Shape;472;p14"/>
            <p:cNvSpPr/>
            <p:nvPr/>
          </p:nvSpPr>
          <p:spPr>
            <a:xfrm rot="1098150">
              <a:off x="7587992" y="280449"/>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rot="1098150">
              <a:off x="7620451" y="527436"/>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rot="1098150">
              <a:off x="7372290" y="371088"/>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rot="1098150">
              <a:off x="7409857" y="644730"/>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rot="1098150">
              <a:off x="7228768" y="655749"/>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rot="1098150">
              <a:off x="7266901" y="802716"/>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rot="1098150">
              <a:off x="7152317" y="927872"/>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rot="1098150">
              <a:off x="7055589" y="1075162"/>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rot="1098150">
              <a:off x="6994161" y="1232816"/>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14"/>
          <p:cNvSpPr/>
          <p:nvPr/>
        </p:nvSpPr>
        <p:spPr>
          <a:xfrm rot="-3926649">
            <a:off x="7731671" y="3738118"/>
            <a:ext cx="1563250" cy="1281336"/>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rot="-5400000">
            <a:off x="-854777" y="864701"/>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rot="10800000">
            <a:off x="4481923" y="4264817"/>
            <a:ext cx="2766964" cy="1107807"/>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rot="4110747" flipH="1">
            <a:off x="5941756" y="4178087"/>
            <a:ext cx="1563180" cy="1281279"/>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14"/>
          <p:cNvGrpSpPr/>
          <p:nvPr/>
        </p:nvGrpSpPr>
        <p:grpSpPr>
          <a:xfrm>
            <a:off x="105150" y="4712374"/>
            <a:ext cx="696291" cy="1016185"/>
            <a:chOff x="802700" y="4340849"/>
            <a:chExt cx="696291" cy="1016185"/>
          </a:xfrm>
        </p:grpSpPr>
        <p:sp>
          <p:nvSpPr>
            <p:cNvPr id="486" name="Google Shape;486;p14"/>
            <p:cNvSpPr/>
            <p:nvPr/>
          </p:nvSpPr>
          <p:spPr>
            <a:xfrm rot="1098150">
              <a:off x="1402392" y="434857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rot="1098150">
              <a:off x="1434851" y="459556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rot="1098150">
              <a:off x="1186690" y="443921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rot="1098150">
              <a:off x="1224257" y="471285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rot="1098150">
              <a:off x="1043168" y="472387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rot="1098150">
              <a:off x="1081301" y="487084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rot="1098150">
              <a:off x="966717" y="499599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rot="1098150">
              <a:off x="869989" y="514328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rot="1098150">
              <a:off x="808561" y="530094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14"/>
          <p:cNvGrpSpPr/>
          <p:nvPr/>
        </p:nvGrpSpPr>
        <p:grpSpPr>
          <a:xfrm rot="-2700000">
            <a:off x="6126494" y="3587129"/>
            <a:ext cx="538812" cy="715944"/>
            <a:chOff x="8537323" y="2829899"/>
            <a:chExt cx="538817" cy="715950"/>
          </a:xfrm>
        </p:grpSpPr>
        <p:sp>
          <p:nvSpPr>
            <p:cNvPr id="496" name="Google Shape;496;p14"/>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14">
            <a:hlinkClick r:id="" action="ppaction://noaction"/>
          </p:cNvPr>
          <p:cNvSpPr txBox="1">
            <a:spLocks noGrp="1"/>
          </p:cNvSpPr>
          <p:nvPr>
            <p:ph type="ctrTitle" idx="16"/>
          </p:nvPr>
        </p:nvSpPr>
        <p:spPr>
          <a:xfrm>
            <a:off x="5434619" y="2408333"/>
            <a:ext cx="2713800" cy="342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4" name="Google Shape;504;p14"/>
          <p:cNvSpPr txBox="1">
            <a:spLocks noGrp="1"/>
          </p:cNvSpPr>
          <p:nvPr>
            <p:ph type="subTitle" idx="17"/>
          </p:nvPr>
        </p:nvSpPr>
        <p:spPr>
          <a:xfrm>
            <a:off x="5434624" y="2793483"/>
            <a:ext cx="2378400" cy="4413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5" name="Google Shape;505;p14">
            <a:hlinkClick r:id="" action="ppaction://noaction"/>
          </p:cNvPr>
          <p:cNvSpPr txBox="1">
            <a:spLocks noGrp="1"/>
          </p:cNvSpPr>
          <p:nvPr>
            <p:ph type="title" idx="18" hasCustomPrompt="1"/>
          </p:nvPr>
        </p:nvSpPr>
        <p:spPr>
          <a:xfrm>
            <a:off x="4577114" y="2624033"/>
            <a:ext cx="7584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4_1">
    <p:spTree>
      <p:nvGrpSpPr>
        <p:cNvPr id="1" name="Shape 560"/>
        <p:cNvGrpSpPr/>
        <p:nvPr/>
      </p:nvGrpSpPr>
      <p:grpSpPr>
        <a:xfrm>
          <a:off x="0" y="0"/>
          <a:ext cx="0" cy="0"/>
          <a:chOff x="0" y="0"/>
          <a:chExt cx="0" cy="0"/>
        </a:xfrm>
      </p:grpSpPr>
      <p:sp>
        <p:nvSpPr>
          <p:cNvPr id="561" name="Google Shape;561;p16"/>
          <p:cNvSpPr txBox="1">
            <a:spLocks noGrp="1"/>
          </p:cNvSpPr>
          <p:nvPr>
            <p:ph type="ctrTitle"/>
          </p:nvPr>
        </p:nvSpPr>
        <p:spPr>
          <a:xfrm>
            <a:off x="713250" y="420624"/>
            <a:ext cx="7717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sp>
        <p:nvSpPr>
          <p:cNvPr id="562" name="Google Shape;562;p16"/>
          <p:cNvSpPr/>
          <p:nvPr/>
        </p:nvSpPr>
        <p:spPr>
          <a:xfrm rot="1711316">
            <a:off x="7425012" y="-481926"/>
            <a:ext cx="2560119" cy="2042852"/>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rot="-377868">
            <a:off x="7189827" y="104997"/>
            <a:ext cx="1134615" cy="258684"/>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16"/>
          <p:cNvGrpSpPr/>
          <p:nvPr/>
        </p:nvGrpSpPr>
        <p:grpSpPr>
          <a:xfrm>
            <a:off x="8269938" y="4025456"/>
            <a:ext cx="1394686" cy="1143285"/>
            <a:chOff x="8269938" y="4025456"/>
            <a:chExt cx="1394686" cy="1143285"/>
          </a:xfrm>
        </p:grpSpPr>
        <p:sp>
          <p:nvSpPr>
            <p:cNvPr id="565" name="Google Shape;565;p16"/>
            <p:cNvSpPr/>
            <p:nvPr/>
          </p:nvSpPr>
          <p:spPr>
            <a:xfrm rot="-2013558">
              <a:off x="8894326" y="4511869"/>
              <a:ext cx="26665" cy="19714"/>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rot="-2013558">
              <a:off x="8995390" y="4474742"/>
              <a:ext cx="28971" cy="2088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rot="-2013558">
              <a:off x="8901213" y="4426711"/>
              <a:ext cx="35954"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rot="-2013558">
              <a:off x="9048875" y="4245738"/>
              <a:ext cx="37091" cy="30140"/>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rot="-2013558">
              <a:off x="9034284" y="4398380"/>
              <a:ext cx="38260" cy="32478"/>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rot="-2013558">
              <a:off x="9231110" y="4505430"/>
              <a:ext cx="32447" cy="40598"/>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rot="-2013558">
              <a:off x="8918978" y="4331086"/>
              <a:ext cx="50992" cy="5446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rot="-2013558">
              <a:off x="8746499" y="4254228"/>
              <a:ext cx="53299" cy="39397"/>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rot="-2013558">
              <a:off x="8749279" y="4135941"/>
              <a:ext cx="57943" cy="44042"/>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rot="-2013558">
              <a:off x="8675168" y="4367599"/>
              <a:ext cx="73013" cy="56774"/>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rot="-2013558">
              <a:off x="8638655" y="4200894"/>
              <a:ext cx="49855" cy="44042"/>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rot="-2013558">
              <a:off x="8524079" y="4215804"/>
              <a:ext cx="25528" cy="19714"/>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rot="-2013558">
              <a:off x="8357708" y="4088982"/>
              <a:ext cx="28971" cy="22052"/>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rot="-2013558">
              <a:off x="8279106" y="4030869"/>
              <a:ext cx="25528" cy="19714"/>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rot="-2013558">
              <a:off x="9202968" y="4330334"/>
              <a:ext cx="66062" cy="48654"/>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rot="-2013558">
              <a:off x="8980813" y="4622503"/>
              <a:ext cx="69538" cy="54752"/>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rot="-2013558">
              <a:off x="9375273" y="4601435"/>
              <a:ext cx="38260" cy="30140"/>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rot="-2013558">
              <a:off x="9455065" y="4684575"/>
              <a:ext cx="38260" cy="2900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rot="-2013558">
              <a:off x="9617713" y="4777270"/>
              <a:ext cx="41735" cy="31309"/>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a:off x="8269938" y="4501212"/>
              <a:ext cx="931205" cy="667529"/>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16"/>
          <p:cNvGrpSpPr/>
          <p:nvPr/>
        </p:nvGrpSpPr>
        <p:grpSpPr>
          <a:xfrm>
            <a:off x="255975" y="3937900"/>
            <a:ext cx="745375" cy="1353225"/>
            <a:chOff x="255975" y="3937900"/>
            <a:chExt cx="745375" cy="1353225"/>
          </a:xfrm>
        </p:grpSpPr>
        <p:sp>
          <p:nvSpPr>
            <p:cNvPr id="586" name="Google Shape;586;p16"/>
            <p:cNvSpPr/>
            <p:nvPr/>
          </p:nvSpPr>
          <p:spPr>
            <a:xfrm>
              <a:off x="255975" y="3937900"/>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526850" y="4638950"/>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468725" y="4458425"/>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a:off x="433950" y="4764225"/>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a:off x="591325" y="4158825"/>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6"/>
          <p:cNvGrpSpPr/>
          <p:nvPr/>
        </p:nvGrpSpPr>
        <p:grpSpPr>
          <a:xfrm>
            <a:off x="0" y="4100486"/>
            <a:ext cx="696291" cy="1016185"/>
            <a:chOff x="0" y="4100486"/>
            <a:chExt cx="696291" cy="1016185"/>
          </a:xfrm>
        </p:grpSpPr>
        <p:sp>
          <p:nvSpPr>
            <p:cNvPr id="592" name="Google Shape;592;p16"/>
            <p:cNvSpPr/>
            <p:nvPr/>
          </p:nvSpPr>
          <p:spPr>
            <a:xfrm rot="1098150">
              <a:off x="599692" y="4108212"/>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rot="1098150">
              <a:off x="632151" y="4355199"/>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1098150">
              <a:off x="383990" y="4198850"/>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rot="1098150">
              <a:off x="421557" y="4472492"/>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rot="1098150">
              <a:off x="240468" y="4483511"/>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rot="1098150">
              <a:off x="278601" y="4630479"/>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rot="1098150">
              <a:off x="164017" y="4755635"/>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rot="1098150">
              <a:off x="67289" y="4902924"/>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rot="1098150">
              <a:off x="5861" y="5060579"/>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16"/>
          <p:cNvSpPr/>
          <p:nvPr/>
        </p:nvSpPr>
        <p:spPr>
          <a:xfrm rot="-5400000">
            <a:off x="-930702" y="2159364"/>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rot="1504459" flipH="1">
            <a:off x="7450847" y="3899981"/>
            <a:ext cx="1432256" cy="1173966"/>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rot="-5593993">
            <a:off x="-1091405" y="1249563"/>
            <a:ext cx="2347031" cy="346447"/>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nine columns">
  <p:cSld name="TITLE_AND_TWO_COLUMNS_1_4_1_1_1_1">
    <p:spTree>
      <p:nvGrpSpPr>
        <p:cNvPr id="1" name="Shape 2245"/>
        <p:cNvGrpSpPr/>
        <p:nvPr/>
      </p:nvGrpSpPr>
      <p:grpSpPr>
        <a:xfrm>
          <a:off x="0" y="0"/>
          <a:ext cx="0" cy="0"/>
          <a:chOff x="0" y="0"/>
          <a:chExt cx="0" cy="0"/>
        </a:xfrm>
      </p:grpSpPr>
      <p:sp>
        <p:nvSpPr>
          <p:cNvPr id="2246" name="Google Shape;2246;p55"/>
          <p:cNvSpPr txBox="1">
            <a:spLocks noGrp="1"/>
          </p:cNvSpPr>
          <p:nvPr>
            <p:ph type="title"/>
          </p:nvPr>
        </p:nvSpPr>
        <p:spPr>
          <a:xfrm>
            <a:off x="714850" y="420952"/>
            <a:ext cx="7714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247" name="Google Shape;2247;p55"/>
          <p:cNvSpPr txBox="1">
            <a:spLocks noGrp="1"/>
          </p:cNvSpPr>
          <p:nvPr>
            <p:ph type="subTitle" idx="1"/>
          </p:nvPr>
        </p:nvSpPr>
        <p:spPr>
          <a:xfrm>
            <a:off x="714857" y="1652573"/>
            <a:ext cx="2421600" cy="584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48" name="Google Shape;2248;p55"/>
          <p:cNvSpPr txBox="1">
            <a:spLocks noGrp="1"/>
          </p:cNvSpPr>
          <p:nvPr>
            <p:ph type="subTitle" idx="2"/>
          </p:nvPr>
        </p:nvSpPr>
        <p:spPr>
          <a:xfrm>
            <a:off x="716930" y="1255175"/>
            <a:ext cx="24174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49" name="Google Shape;2249;p55"/>
          <p:cNvSpPr txBox="1">
            <a:spLocks noGrp="1"/>
          </p:cNvSpPr>
          <p:nvPr>
            <p:ph type="subTitle" idx="3"/>
          </p:nvPr>
        </p:nvSpPr>
        <p:spPr>
          <a:xfrm>
            <a:off x="714850" y="2726189"/>
            <a:ext cx="2421600" cy="584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50" name="Google Shape;2250;p55"/>
          <p:cNvSpPr txBox="1">
            <a:spLocks noGrp="1"/>
          </p:cNvSpPr>
          <p:nvPr>
            <p:ph type="subTitle" idx="4"/>
          </p:nvPr>
        </p:nvSpPr>
        <p:spPr>
          <a:xfrm>
            <a:off x="716922" y="2328610"/>
            <a:ext cx="24174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51" name="Google Shape;2251;p55"/>
          <p:cNvSpPr txBox="1">
            <a:spLocks noGrp="1"/>
          </p:cNvSpPr>
          <p:nvPr>
            <p:ph type="subTitle" idx="5"/>
          </p:nvPr>
        </p:nvSpPr>
        <p:spPr>
          <a:xfrm>
            <a:off x="3360063" y="1652754"/>
            <a:ext cx="2417400" cy="584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52" name="Google Shape;2252;p55"/>
          <p:cNvSpPr txBox="1">
            <a:spLocks noGrp="1"/>
          </p:cNvSpPr>
          <p:nvPr>
            <p:ph type="subTitle" idx="6"/>
          </p:nvPr>
        </p:nvSpPr>
        <p:spPr>
          <a:xfrm>
            <a:off x="3362131" y="1255175"/>
            <a:ext cx="24129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53" name="Google Shape;2253;p55"/>
          <p:cNvSpPr txBox="1">
            <a:spLocks noGrp="1"/>
          </p:cNvSpPr>
          <p:nvPr>
            <p:ph type="subTitle" idx="7"/>
          </p:nvPr>
        </p:nvSpPr>
        <p:spPr>
          <a:xfrm>
            <a:off x="714857" y="3874175"/>
            <a:ext cx="2421600" cy="584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54" name="Google Shape;2254;p55"/>
          <p:cNvSpPr txBox="1">
            <a:spLocks noGrp="1"/>
          </p:cNvSpPr>
          <p:nvPr>
            <p:ph type="subTitle" idx="8"/>
          </p:nvPr>
        </p:nvSpPr>
        <p:spPr>
          <a:xfrm>
            <a:off x="716930" y="3478419"/>
            <a:ext cx="24174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55" name="Google Shape;2255;p55"/>
          <p:cNvSpPr txBox="1">
            <a:spLocks noGrp="1"/>
          </p:cNvSpPr>
          <p:nvPr>
            <p:ph type="subTitle" idx="9"/>
          </p:nvPr>
        </p:nvSpPr>
        <p:spPr>
          <a:xfrm>
            <a:off x="3360084" y="2724377"/>
            <a:ext cx="2417400" cy="584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56" name="Google Shape;2256;p55"/>
          <p:cNvSpPr txBox="1">
            <a:spLocks noGrp="1"/>
          </p:cNvSpPr>
          <p:nvPr>
            <p:ph type="subTitle" idx="13"/>
          </p:nvPr>
        </p:nvSpPr>
        <p:spPr>
          <a:xfrm>
            <a:off x="3362152" y="2328622"/>
            <a:ext cx="24129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57" name="Google Shape;2257;p55"/>
          <p:cNvSpPr txBox="1">
            <a:spLocks noGrp="1"/>
          </p:cNvSpPr>
          <p:nvPr>
            <p:ph type="subTitle" idx="14"/>
          </p:nvPr>
        </p:nvSpPr>
        <p:spPr>
          <a:xfrm>
            <a:off x="3360063" y="3874175"/>
            <a:ext cx="2417400" cy="584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58" name="Google Shape;2258;p55"/>
          <p:cNvSpPr txBox="1">
            <a:spLocks noGrp="1"/>
          </p:cNvSpPr>
          <p:nvPr>
            <p:ph type="subTitle" idx="15"/>
          </p:nvPr>
        </p:nvSpPr>
        <p:spPr>
          <a:xfrm>
            <a:off x="3362131" y="3478419"/>
            <a:ext cx="24129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259" name="Google Shape;2259;p55"/>
          <p:cNvGrpSpPr/>
          <p:nvPr/>
        </p:nvGrpSpPr>
        <p:grpSpPr>
          <a:xfrm>
            <a:off x="8494750" y="641518"/>
            <a:ext cx="535974" cy="552531"/>
            <a:chOff x="488725" y="4431468"/>
            <a:chExt cx="535974" cy="552531"/>
          </a:xfrm>
        </p:grpSpPr>
        <p:sp>
          <p:nvSpPr>
            <p:cNvPr id="2260" name="Google Shape;2260;p55"/>
            <p:cNvSpPr/>
            <p:nvPr/>
          </p:nvSpPr>
          <p:spPr>
            <a:xfrm>
              <a:off x="973722" y="4431468"/>
              <a:ext cx="43337" cy="34412"/>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823528" y="4585515"/>
              <a:ext cx="45837" cy="46532"/>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976292" y="4604580"/>
              <a:ext cx="48407" cy="40802"/>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810783" y="4487482"/>
              <a:ext cx="43337" cy="31843"/>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787863" y="4776753"/>
              <a:ext cx="48962" cy="32815"/>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644024" y="4675873"/>
              <a:ext cx="38232" cy="29308"/>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661839" y="4819744"/>
              <a:ext cx="2570" cy="3854"/>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488725" y="4958476"/>
              <a:ext cx="30558" cy="25523"/>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8" name="Google Shape;2268;p55"/>
          <p:cNvSpPr txBox="1">
            <a:spLocks noGrp="1"/>
          </p:cNvSpPr>
          <p:nvPr>
            <p:ph type="subTitle" idx="16"/>
          </p:nvPr>
        </p:nvSpPr>
        <p:spPr>
          <a:xfrm>
            <a:off x="6003225" y="1652754"/>
            <a:ext cx="2425800" cy="584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69" name="Google Shape;2269;p55"/>
          <p:cNvSpPr txBox="1">
            <a:spLocks noGrp="1"/>
          </p:cNvSpPr>
          <p:nvPr>
            <p:ph type="subTitle" idx="17"/>
          </p:nvPr>
        </p:nvSpPr>
        <p:spPr>
          <a:xfrm>
            <a:off x="6005301" y="1255175"/>
            <a:ext cx="24216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70" name="Google Shape;2270;p55"/>
          <p:cNvSpPr txBox="1">
            <a:spLocks noGrp="1"/>
          </p:cNvSpPr>
          <p:nvPr>
            <p:ph type="subTitle" idx="18"/>
          </p:nvPr>
        </p:nvSpPr>
        <p:spPr>
          <a:xfrm>
            <a:off x="6003247" y="2724377"/>
            <a:ext cx="2425800" cy="584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71" name="Google Shape;2271;p55"/>
          <p:cNvSpPr txBox="1">
            <a:spLocks noGrp="1"/>
          </p:cNvSpPr>
          <p:nvPr>
            <p:ph type="subTitle" idx="19"/>
          </p:nvPr>
        </p:nvSpPr>
        <p:spPr>
          <a:xfrm>
            <a:off x="6005323" y="2328622"/>
            <a:ext cx="24216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72" name="Google Shape;2272;p55"/>
          <p:cNvSpPr txBox="1">
            <a:spLocks noGrp="1"/>
          </p:cNvSpPr>
          <p:nvPr>
            <p:ph type="subTitle" idx="20"/>
          </p:nvPr>
        </p:nvSpPr>
        <p:spPr>
          <a:xfrm>
            <a:off x="6003225" y="3874175"/>
            <a:ext cx="2425800" cy="584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73" name="Google Shape;2273;p55"/>
          <p:cNvSpPr txBox="1">
            <a:spLocks noGrp="1"/>
          </p:cNvSpPr>
          <p:nvPr>
            <p:ph type="subTitle" idx="21"/>
          </p:nvPr>
        </p:nvSpPr>
        <p:spPr>
          <a:xfrm>
            <a:off x="6005301" y="3478419"/>
            <a:ext cx="2421600" cy="402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74" name="Google Shape;2274;p55"/>
          <p:cNvSpPr/>
          <p:nvPr/>
        </p:nvSpPr>
        <p:spPr>
          <a:xfrm rot="7198765">
            <a:off x="7456831" y="3287551"/>
            <a:ext cx="2913388" cy="1555252"/>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8574415" y="437765"/>
            <a:ext cx="647437" cy="464111"/>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rot="5720879">
            <a:off x="-395015" y="147723"/>
            <a:ext cx="1319663" cy="78356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rot="-4670905">
            <a:off x="8378871" y="4287413"/>
            <a:ext cx="1169907" cy="588504"/>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rot="10800000">
            <a:off x="-261475" y="4742575"/>
            <a:ext cx="2766964" cy="542061"/>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55"/>
          <p:cNvGrpSpPr/>
          <p:nvPr/>
        </p:nvGrpSpPr>
        <p:grpSpPr>
          <a:xfrm rot="5890140">
            <a:off x="-520774" y="3980750"/>
            <a:ext cx="1407549" cy="942233"/>
            <a:chOff x="7346859" y="7329591"/>
            <a:chExt cx="1407482" cy="942188"/>
          </a:xfrm>
        </p:grpSpPr>
        <p:sp>
          <p:nvSpPr>
            <p:cNvPr id="2280" name="Google Shape;2280;p55"/>
            <p:cNvSpPr/>
            <p:nvPr/>
          </p:nvSpPr>
          <p:spPr>
            <a:xfrm rot="-6527405">
              <a:off x="7854413" y="7191503"/>
              <a:ext cx="392373" cy="1353218"/>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rot="-6527405">
              <a:off x="7917574" y="7640311"/>
              <a:ext cx="105749"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rot="-6527405">
              <a:off x="7974294" y="7585056"/>
              <a:ext cx="221824" cy="150499"/>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rot="-6527405">
              <a:off x="8026711" y="7590761"/>
              <a:ext cx="94174" cy="404473"/>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rot="-6527405">
              <a:off x="8104386" y="7578861"/>
              <a:ext cx="278774" cy="191099"/>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rot="-6527405">
              <a:off x="7546381" y="7349644"/>
              <a:ext cx="410023" cy="513447"/>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rot="-6527405">
              <a:off x="7917574" y="7640311"/>
              <a:ext cx="105749"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55"/>
          <p:cNvGrpSpPr/>
          <p:nvPr/>
        </p:nvGrpSpPr>
        <p:grpSpPr>
          <a:xfrm>
            <a:off x="8374525" y="177100"/>
            <a:ext cx="703176" cy="694700"/>
            <a:chOff x="8330025" y="93888"/>
            <a:chExt cx="703176" cy="694700"/>
          </a:xfrm>
        </p:grpSpPr>
        <p:sp>
          <p:nvSpPr>
            <p:cNvPr id="2288" name="Google Shape;2288;p55"/>
            <p:cNvSpPr/>
            <p:nvPr/>
          </p:nvSpPr>
          <p:spPr>
            <a:xfrm>
              <a:off x="8771995" y="93888"/>
              <a:ext cx="21252" cy="15436"/>
            </a:xfrm>
            <a:custGeom>
              <a:avLst/>
              <a:gdLst/>
              <a:ahLst/>
              <a:cxnLst/>
              <a:rect l="l" t="t" r="r" b="b"/>
              <a:pathLst>
                <a:path w="698" h="507" extrusionOk="0">
                  <a:moveTo>
                    <a:pt x="265" y="1"/>
                  </a:moveTo>
                  <a:cubicBezTo>
                    <a:pt x="201" y="1"/>
                    <a:pt x="128" y="35"/>
                    <a:pt x="74" y="89"/>
                  </a:cubicBezTo>
                  <a:cubicBezTo>
                    <a:pt x="37" y="125"/>
                    <a:pt x="1" y="198"/>
                    <a:pt x="1" y="235"/>
                  </a:cubicBezTo>
                  <a:cubicBezTo>
                    <a:pt x="1" y="308"/>
                    <a:pt x="37" y="382"/>
                    <a:pt x="74" y="418"/>
                  </a:cubicBezTo>
                  <a:cubicBezTo>
                    <a:pt x="128" y="472"/>
                    <a:pt x="201" y="506"/>
                    <a:pt x="265" y="506"/>
                  </a:cubicBezTo>
                  <a:cubicBezTo>
                    <a:pt x="289" y="506"/>
                    <a:pt x="311" y="502"/>
                    <a:pt x="331" y="492"/>
                  </a:cubicBezTo>
                  <a:lnTo>
                    <a:pt x="441" y="492"/>
                  </a:lnTo>
                  <a:cubicBezTo>
                    <a:pt x="490" y="492"/>
                    <a:pt x="539" y="459"/>
                    <a:pt x="577" y="415"/>
                  </a:cubicBezTo>
                  <a:lnTo>
                    <a:pt x="577" y="415"/>
                  </a:lnTo>
                  <a:cubicBezTo>
                    <a:pt x="640" y="401"/>
                    <a:pt x="697" y="336"/>
                    <a:pt x="697" y="272"/>
                  </a:cubicBezTo>
                  <a:cubicBezTo>
                    <a:pt x="697" y="175"/>
                    <a:pt x="640" y="107"/>
                    <a:pt x="577" y="92"/>
                  </a:cubicBezTo>
                  <a:lnTo>
                    <a:pt x="577" y="92"/>
                  </a:lnTo>
                  <a:cubicBezTo>
                    <a:pt x="569" y="82"/>
                    <a:pt x="560" y="73"/>
                    <a:pt x="551" y="65"/>
                  </a:cubicBezTo>
                  <a:lnTo>
                    <a:pt x="551" y="65"/>
                  </a:lnTo>
                  <a:lnTo>
                    <a:pt x="551" y="52"/>
                  </a:lnTo>
                  <a:lnTo>
                    <a:pt x="535" y="52"/>
                  </a:lnTo>
                  <a:cubicBezTo>
                    <a:pt x="506" y="30"/>
                    <a:pt x="473" y="15"/>
                    <a:pt x="441" y="15"/>
                  </a:cubicBezTo>
                  <a:lnTo>
                    <a:pt x="331" y="15"/>
                  </a:lnTo>
                  <a:cubicBezTo>
                    <a:pt x="311" y="5"/>
                    <a:pt x="289" y="1"/>
                    <a:pt x="26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8740756" y="189216"/>
              <a:ext cx="29047" cy="22347"/>
            </a:xfrm>
            <a:custGeom>
              <a:avLst/>
              <a:gdLst/>
              <a:ahLst/>
              <a:cxnLst/>
              <a:rect l="l" t="t" r="r" b="b"/>
              <a:pathLst>
                <a:path w="954" h="734" extrusionOk="0">
                  <a:moveTo>
                    <a:pt x="477" y="0"/>
                  </a:moveTo>
                  <a:cubicBezTo>
                    <a:pt x="0" y="0"/>
                    <a:pt x="0" y="733"/>
                    <a:pt x="477" y="733"/>
                  </a:cubicBezTo>
                  <a:cubicBezTo>
                    <a:pt x="953" y="697"/>
                    <a:pt x="953" y="0"/>
                    <a:pt x="4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8846773" y="144551"/>
              <a:ext cx="31300" cy="26822"/>
            </a:xfrm>
            <a:custGeom>
              <a:avLst/>
              <a:gdLst/>
              <a:ahLst/>
              <a:cxnLst/>
              <a:rect l="l" t="t" r="r" b="b"/>
              <a:pathLst>
                <a:path w="1028" h="881" extrusionOk="0">
                  <a:moveTo>
                    <a:pt x="514" y="1"/>
                  </a:moveTo>
                  <a:cubicBezTo>
                    <a:pt x="1" y="74"/>
                    <a:pt x="1" y="807"/>
                    <a:pt x="514" y="881"/>
                  </a:cubicBezTo>
                  <a:cubicBezTo>
                    <a:pt x="1027" y="807"/>
                    <a:pt x="1027" y="74"/>
                    <a:pt x="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8837852" y="413821"/>
              <a:ext cx="40221" cy="37691"/>
            </a:xfrm>
            <a:custGeom>
              <a:avLst/>
              <a:gdLst/>
              <a:ahLst/>
              <a:cxnLst/>
              <a:rect l="l" t="t" r="r" b="b"/>
              <a:pathLst>
                <a:path w="1321" h="1238" extrusionOk="0">
                  <a:moveTo>
                    <a:pt x="532" y="1"/>
                  </a:moveTo>
                  <a:cubicBezTo>
                    <a:pt x="404" y="1"/>
                    <a:pt x="276" y="46"/>
                    <a:pt x="184" y="138"/>
                  </a:cubicBezTo>
                  <a:cubicBezTo>
                    <a:pt x="1" y="358"/>
                    <a:pt x="1" y="651"/>
                    <a:pt x="184" y="871"/>
                  </a:cubicBezTo>
                  <a:lnTo>
                    <a:pt x="477" y="1091"/>
                  </a:lnTo>
                  <a:cubicBezTo>
                    <a:pt x="551" y="1201"/>
                    <a:pt x="660" y="1238"/>
                    <a:pt x="807" y="1238"/>
                  </a:cubicBezTo>
                  <a:cubicBezTo>
                    <a:pt x="917" y="1238"/>
                    <a:pt x="1064" y="1201"/>
                    <a:pt x="1137" y="1091"/>
                  </a:cubicBezTo>
                  <a:cubicBezTo>
                    <a:pt x="1320" y="908"/>
                    <a:pt x="1320" y="615"/>
                    <a:pt x="1137" y="431"/>
                  </a:cubicBezTo>
                  <a:cubicBezTo>
                    <a:pt x="1064" y="321"/>
                    <a:pt x="954" y="248"/>
                    <a:pt x="880" y="138"/>
                  </a:cubicBezTo>
                  <a:cubicBezTo>
                    <a:pt x="789" y="46"/>
                    <a:pt x="660" y="1"/>
                    <a:pt x="53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8927153" y="386753"/>
              <a:ext cx="43540" cy="42867"/>
            </a:xfrm>
            <a:custGeom>
              <a:avLst/>
              <a:gdLst/>
              <a:ahLst/>
              <a:cxnLst/>
              <a:rect l="l" t="t" r="r" b="b"/>
              <a:pathLst>
                <a:path w="1430" h="1408" extrusionOk="0">
                  <a:moveTo>
                    <a:pt x="550" y="1"/>
                  </a:moveTo>
                  <a:cubicBezTo>
                    <a:pt x="404" y="1"/>
                    <a:pt x="257" y="37"/>
                    <a:pt x="147" y="147"/>
                  </a:cubicBezTo>
                  <a:cubicBezTo>
                    <a:pt x="37" y="257"/>
                    <a:pt x="0" y="404"/>
                    <a:pt x="0" y="550"/>
                  </a:cubicBezTo>
                  <a:cubicBezTo>
                    <a:pt x="0" y="697"/>
                    <a:pt x="37" y="844"/>
                    <a:pt x="147" y="954"/>
                  </a:cubicBezTo>
                  <a:lnTo>
                    <a:pt x="147" y="990"/>
                  </a:lnTo>
                  <a:cubicBezTo>
                    <a:pt x="257" y="1100"/>
                    <a:pt x="404" y="1247"/>
                    <a:pt x="550" y="1320"/>
                  </a:cubicBezTo>
                  <a:cubicBezTo>
                    <a:pt x="631" y="1374"/>
                    <a:pt x="711" y="1408"/>
                    <a:pt x="806" y="1408"/>
                  </a:cubicBezTo>
                  <a:cubicBezTo>
                    <a:pt x="841" y="1408"/>
                    <a:pt x="877" y="1403"/>
                    <a:pt x="917" y="1394"/>
                  </a:cubicBezTo>
                  <a:cubicBezTo>
                    <a:pt x="1027" y="1394"/>
                    <a:pt x="1137" y="1320"/>
                    <a:pt x="1247" y="1247"/>
                  </a:cubicBezTo>
                  <a:cubicBezTo>
                    <a:pt x="1283" y="1174"/>
                    <a:pt x="1357" y="1100"/>
                    <a:pt x="1357" y="990"/>
                  </a:cubicBezTo>
                  <a:cubicBezTo>
                    <a:pt x="1430" y="844"/>
                    <a:pt x="1393" y="697"/>
                    <a:pt x="1320" y="550"/>
                  </a:cubicBezTo>
                  <a:cubicBezTo>
                    <a:pt x="1210" y="404"/>
                    <a:pt x="1100" y="257"/>
                    <a:pt x="953" y="147"/>
                  </a:cubicBezTo>
                  <a:cubicBezTo>
                    <a:pt x="843" y="37"/>
                    <a:pt x="697" y="1"/>
                    <a:pt x="55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8841201" y="310850"/>
              <a:ext cx="23475" cy="31297"/>
            </a:xfrm>
            <a:custGeom>
              <a:avLst/>
              <a:gdLst/>
              <a:ahLst/>
              <a:cxnLst/>
              <a:rect l="l" t="t" r="r" b="b"/>
              <a:pathLst>
                <a:path w="771" h="1028" extrusionOk="0">
                  <a:moveTo>
                    <a:pt x="367" y="1"/>
                  </a:moveTo>
                  <a:cubicBezTo>
                    <a:pt x="147" y="1"/>
                    <a:pt x="1" y="147"/>
                    <a:pt x="1" y="404"/>
                  </a:cubicBezTo>
                  <a:lnTo>
                    <a:pt x="37" y="404"/>
                  </a:lnTo>
                  <a:lnTo>
                    <a:pt x="37" y="661"/>
                  </a:lnTo>
                  <a:cubicBezTo>
                    <a:pt x="37" y="771"/>
                    <a:pt x="74" y="844"/>
                    <a:pt x="147" y="917"/>
                  </a:cubicBezTo>
                  <a:cubicBezTo>
                    <a:pt x="221" y="991"/>
                    <a:pt x="294" y="1027"/>
                    <a:pt x="404" y="1027"/>
                  </a:cubicBezTo>
                  <a:cubicBezTo>
                    <a:pt x="624" y="1027"/>
                    <a:pt x="770" y="881"/>
                    <a:pt x="770" y="661"/>
                  </a:cubicBezTo>
                  <a:lnTo>
                    <a:pt x="770" y="404"/>
                  </a:lnTo>
                  <a:cubicBezTo>
                    <a:pt x="770" y="294"/>
                    <a:pt x="734" y="184"/>
                    <a:pt x="660" y="111"/>
                  </a:cubicBezTo>
                  <a:cubicBezTo>
                    <a:pt x="587" y="38"/>
                    <a:pt x="477" y="1"/>
                    <a:pt x="36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8912204" y="517217"/>
              <a:ext cx="36172" cy="21494"/>
            </a:xfrm>
            <a:custGeom>
              <a:avLst/>
              <a:gdLst/>
              <a:ahLst/>
              <a:cxnLst/>
              <a:rect l="l" t="t" r="r" b="b"/>
              <a:pathLst>
                <a:path w="1188" h="706" extrusionOk="0">
                  <a:moveTo>
                    <a:pt x="462" y="0"/>
                  </a:moveTo>
                  <a:cubicBezTo>
                    <a:pt x="0" y="0"/>
                    <a:pt x="0" y="706"/>
                    <a:pt x="462" y="706"/>
                  </a:cubicBezTo>
                  <a:cubicBezTo>
                    <a:pt x="483" y="706"/>
                    <a:pt x="505" y="704"/>
                    <a:pt x="528" y="701"/>
                  </a:cubicBezTo>
                  <a:lnTo>
                    <a:pt x="785" y="701"/>
                  </a:lnTo>
                  <a:cubicBezTo>
                    <a:pt x="1188" y="628"/>
                    <a:pt x="1188" y="41"/>
                    <a:pt x="785" y="5"/>
                  </a:cubicBezTo>
                  <a:lnTo>
                    <a:pt x="528" y="5"/>
                  </a:lnTo>
                  <a:cubicBezTo>
                    <a:pt x="505" y="2"/>
                    <a:pt x="483" y="0"/>
                    <a:pt x="46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8986312" y="652400"/>
              <a:ext cx="13427" cy="13426"/>
            </a:xfrm>
            <a:custGeom>
              <a:avLst/>
              <a:gdLst/>
              <a:ahLst/>
              <a:cxnLst/>
              <a:rect l="l" t="t" r="r" b="b"/>
              <a:pathLst>
                <a:path w="441" h="441" extrusionOk="0">
                  <a:moveTo>
                    <a:pt x="220" y="0"/>
                  </a:moveTo>
                  <a:cubicBezTo>
                    <a:pt x="0" y="74"/>
                    <a:pt x="0" y="367"/>
                    <a:pt x="220" y="440"/>
                  </a:cubicBezTo>
                  <a:cubicBezTo>
                    <a:pt x="440" y="367"/>
                    <a:pt x="440" y="74"/>
                    <a:pt x="22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9018677" y="775161"/>
              <a:ext cx="14523" cy="13426"/>
            </a:xfrm>
            <a:custGeom>
              <a:avLst/>
              <a:gdLst/>
              <a:ahLst/>
              <a:cxnLst/>
              <a:rect l="l" t="t" r="r" b="b"/>
              <a:pathLst>
                <a:path w="477" h="441" extrusionOk="0">
                  <a:moveTo>
                    <a:pt x="257" y="1"/>
                  </a:moveTo>
                  <a:cubicBezTo>
                    <a:pt x="0" y="37"/>
                    <a:pt x="0" y="404"/>
                    <a:pt x="257" y="440"/>
                  </a:cubicBezTo>
                  <a:cubicBezTo>
                    <a:pt x="477" y="404"/>
                    <a:pt x="477" y="37"/>
                    <a:pt x="25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8633613" y="364436"/>
              <a:ext cx="37968" cy="30171"/>
            </a:xfrm>
            <a:custGeom>
              <a:avLst/>
              <a:gdLst/>
              <a:ahLst/>
              <a:cxnLst/>
              <a:rect l="l" t="t" r="r" b="b"/>
              <a:pathLst>
                <a:path w="1247" h="991" extrusionOk="0">
                  <a:moveTo>
                    <a:pt x="513" y="0"/>
                  </a:moveTo>
                  <a:cubicBezTo>
                    <a:pt x="367" y="0"/>
                    <a:pt x="257" y="37"/>
                    <a:pt x="147" y="147"/>
                  </a:cubicBezTo>
                  <a:cubicBezTo>
                    <a:pt x="74" y="220"/>
                    <a:pt x="0" y="367"/>
                    <a:pt x="0" y="477"/>
                  </a:cubicBezTo>
                  <a:cubicBezTo>
                    <a:pt x="0" y="770"/>
                    <a:pt x="220" y="990"/>
                    <a:pt x="513" y="990"/>
                  </a:cubicBezTo>
                  <a:lnTo>
                    <a:pt x="770" y="990"/>
                  </a:lnTo>
                  <a:cubicBezTo>
                    <a:pt x="1027" y="990"/>
                    <a:pt x="1247" y="770"/>
                    <a:pt x="1247" y="514"/>
                  </a:cubicBezTo>
                  <a:cubicBezTo>
                    <a:pt x="1247" y="220"/>
                    <a:pt x="1027" y="0"/>
                    <a:pt x="77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8537613" y="239422"/>
              <a:ext cx="25698" cy="18998"/>
            </a:xfrm>
            <a:custGeom>
              <a:avLst/>
              <a:gdLst/>
              <a:ahLst/>
              <a:cxnLst/>
              <a:rect l="l" t="t" r="r" b="b"/>
              <a:pathLst>
                <a:path w="844" h="624" extrusionOk="0">
                  <a:moveTo>
                    <a:pt x="404" y="1"/>
                  </a:moveTo>
                  <a:cubicBezTo>
                    <a:pt x="1" y="1"/>
                    <a:pt x="1" y="624"/>
                    <a:pt x="404" y="624"/>
                  </a:cubicBezTo>
                  <a:cubicBezTo>
                    <a:pt x="844" y="624"/>
                    <a:pt x="844" y="1"/>
                    <a:pt x="40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8330025" y="118884"/>
              <a:ext cx="14523" cy="13426"/>
            </a:xfrm>
            <a:custGeom>
              <a:avLst/>
              <a:gdLst/>
              <a:ahLst/>
              <a:cxnLst/>
              <a:rect l="l" t="t" r="r" b="b"/>
              <a:pathLst>
                <a:path w="477" h="441" extrusionOk="0">
                  <a:moveTo>
                    <a:pt x="220" y="1"/>
                  </a:moveTo>
                  <a:cubicBezTo>
                    <a:pt x="0" y="74"/>
                    <a:pt x="0" y="367"/>
                    <a:pt x="220" y="441"/>
                  </a:cubicBezTo>
                  <a:cubicBezTo>
                    <a:pt x="477" y="367"/>
                    <a:pt x="477" y="74"/>
                    <a:pt x="2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2">
  <p:cSld name="TITLE_AND_TWO_COLUMNS_1_2_1">
    <p:bg>
      <p:bgPr>
        <a:solidFill>
          <a:schemeClr val="accent2"/>
        </a:solidFill>
        <a:effectLst/>
      </p:bgPr>
    </p:bg>
    <p:spTree>
      <p:nvGrpSpPr>
        <p:cNvPr id="1" name="Shape 2354"/>
        <p:cNvGrpSpPr/>
        <p:nvPr/>
      </p:nvGrpSpPr>
      <p:grpSpPr>
        <a:xfrm>
          <a:off x="0" y="0"/>
          <a:ext cx="0" cy="0"/>
          <a:chOff x="0" y="0"/>
          <a:chExt cx="0" cy="0"/>
        </a:xfrm>
      </p:grpSpPr>
      <p:sp>
        <p:nvSpPr>
          <p:cNvPr id="2355" name="Google Shape;2355;p58"/>
          <p:cNvSpPr txBox="1">
            <a:spLocks noGrp="1"/>
          </p:cNvSpPr>
          <p:nvPr>
            <p:ph type="subTitle" idx="1"/>
          </p:nvPr>
        </p:nvSpPr>
        <p:spPr>
          <a:xfrm>
            <a:off x="945550" y="1715125"/>
            <a:ext cx="31437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356" name="Google Shape;2356;p58"/>
          <p:cNvSpPr txBox="1">
            <a:spLocks noGrp="1"/>
          </p:cNvSpPr>
          <p:nvPr>
            <p:ph type="title" hasCustomPrompt="1"/>
          </p:nvPr>
        </p:nvSpPr>
        <p:spPr>
          <a:xfrm>
            <a:off x="945575" y="814400"/>
            <a:ext cx="3143700" cy="9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55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357" name="Google Shape;2357;p58"/>
          <p:cNvSpPr txBox="1">
            <a:spLocks noGrp="1"/>
          </p:cNvSpPr>
          <p:nvPr>
            <p:ph type="subTitle" idx="2"/>
          </p:nvPr>
        </p:nvSpPr>
        <p:spPr>
          <a:xfrm>
            <a:off x="5054800" y="1715125"/>
            <a:ext cx="31437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358" name="Google Shape;2358;p58"/>
          <p:cNvSpPr txBox="1">
            <a:spLocks noGrp="1"/>
          </p:cNvSpPr>
          <p:nvPr>
            <p:ph type="title" idx="3" hasCustomPrompt="1"/>
          </p:nvPr>
        </p:nvSpPr>
        <p:spPr>
          <a:xfrm>
            <a:off x="5054725" y="814400"/>
            <a:ext cx="3143700" cy="9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55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359" name="Google Shape;2359;p58"/>
          <p:cNvSpPr txBox="1">
            <a:spLocks noGrp="1"/>
          </p:cNvSpPr>
          <p:nvPr>
            <p:ph type="subTitle" idx="4"/>
          </p:nvPr>
        </p:nvSpPr>
        <p:spPr>
          <a:xfrm>
            <a:off x="945550" y="3741750"/>
            <a:ext cx="31437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360" name="Google Shape;2360;p58"/>
          <p:cNvSpPr txBox="1">
            <a:spLocks noGrp="1"/>
          </p:cNvSpPr>
          <p:nvPr>
            <p:ph type="title" idx="5" hasCustomPrompt="1"/>
          </p:nvPr>
        </p:nvSpPr>
        <p:spPr>
          <a:xfrm>
            <a:off x="945575" y="2832425"/>
            <a:ext cx="3143700" cy="9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55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361" name="Google Shape;2361;p58"/>
          <p:cNvSpPr txBox="1">
            <a:spLocks noGrp="1"/>
          </p:cNvSpPr>
          <p:nvPr>
            <p:ph type="subTitle" idx="6"/>
          </p:nvPr>
        </p:nvSpPr>
        <p:spPr>
          <a:xfrm>
            <a:off x="5054800" y="3741750"/>
            <a:ext cx="31437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362" name="Google Shape;2362;p58"/>
          <p:cNvSpPr txBox="1">
            <a:spLocks noGrp="1"/>
          </p:cNvSpPr>
          <p:nvPr>
            <p:ph type="title" idx="7" hasCustomPrompt="1"/>
          </p:nvPr>
        </p:nvSpPr>
        <p:spPr>
          <a:xfrm>
            <a:off x="5054725" y="2832425"/>
            <a:ext cx="3143700" cy="9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55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363" name="Google Shape;2363;p58"/>
          <p:cNvSpPr/>
          <p:nvPr/>
        </p:nvSpPr>
        <p:spPr>
          <a:xfrm rot="3113637">
            <a:off x="7716065" y="-510574"/>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58"/>
          <p:cNvGrpSpPr/>
          <p:nvPr/>
        </p:nvGrpSpPr>
        <p:grpSpPr>
          <a:xfrm flipH="1">
            <a:off x="7671347" y="105962"/>
            <a:ext cx="1386501" cy="673098"/>
            <a:chOff x="6262493" y="240300"/>
            <a:chExt cx="1386501" cy="673098"/>
          </a:xfrm>
        </p:grpSpPr>
        <p:sp>
          <p:nvSpPr>
            <p:cNvPr id="2365" name="Google Shape;2365;p58"/>
            <p:cNvSpPr/>
            <p:nvPr/>
          </p:nvSpPr>
          <p:spPr>
            <a:xfrm rot="-2993311">
              <a:off x="6741361" y="379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8"/>
            <p:cNvSpPr/>
            <p:nvPr/>
          </p:nvSpPr>
          <p:spPr>
            <a:xfrm rot="-2993311">
              <a:off x="6637232" y="391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8"/>
            <p:cNvSpPr/>
            <p:nvPr/>
          </p:nvSpPr>
          <p:spPr>
            <a:xfrm rot="-2993311">
              <a:off x="6632824" y="249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8"/>
            <p:cNvSpPr/>
            <p:nvPr/>
          </p:nvSpPr>
          <p:spPr>
            <a:xfrm rot="-2993311">
              <a:off x="6438067" y="361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8"/>
            <p:cNvSpPr/>
            <p:nvPr/>
          </p:nvSpPr>
          <p:spPr>
            <a:xfrm rot="-2993311">
              <a:off x="6268374" y="310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8"/>
            <p:cNvSpPr/>
            <p:nvPr/>
          </p:nvSpPr>
          <p:spPr>
            <a:xfrm rot="-2993311">
              <a:off x="6973065" y="431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8"/>
            <p:cNvSpPr/>
            <p:nvPr/>
          </p:nvSpPr>
          <p:spPr>
            <a:xfrm rot="-2993311">
              <a:off x="6926179" y="649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8"/>
            <p:cNvSpPr/>
            <p:nvPr/>
          </p:nvSpPr>
          <p:spPr>
            <a:xfrm rot="-2993311">
              <a:off x="7118756" y="565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8"/>
            <p:cNvSpPr/>
            <p:nvPr/>
          </p:nvSpPr>
          <p:spPr>
            <a:xfrm rot="-2993311">
              <a:off x="7122773" y="771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8"/>
            <p:cNvSpPr/>
            <p:nvPr/>
          </p:nvSpPr>
          <p:spPr>
            <a:xfrm rot="-2993311">
              <a:off x="7260626" y="735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8"/>
            <p:cNvSpPr/>
            <p:nvPr/>
          </p:nvSpPr>
          <p:spPr>
            <a:xfrm rot="-2993311">
              <a:off x="7382313" y="791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8"/>
            <p:cNvSpPr/>
            <p:nvPr/>
          </p:nvSpPr>
          <p:spPr>
            <a:xfrm rot="-2993311">
              <a:off x="7599961" y="867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7" name="Google Shape;2377;p58"/>
          <p:cNvSpPr/>
          <p:nvPr/>
        </p:nvSpPr>
        <p:spPr>
          <a:xfrm rot="5622610">
            <a:off x="-658655" y="708411"/>
            <a:ext cx="1970123" cy="1169781"/>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8" name="Google Shape;2378;p58"/>
          <p:cNvGrpSpPr/>
          <p:nvPr/>
        </p:nvGrpSpPr>
        <p:grpSpPr>
          <a:xfrm>
            <a:off x="232197" y="-1"/>
            <a:ext cx="741626" cy="1195489"/>
            <a:chOff x="510547" y="4000024"/>
            <a:chExt cx="741626" cy="1195489"/>
          </a:xfrm>
        </p:grpSpPr>
        <p:sp>
          <p:nvSpPr>
            <p:cNvPr id="2379" name="Google Shape;2379;p58"/>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8"/>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8"/>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8"/>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8"/>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8"/>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8"/>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8"/>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8"/>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8"/>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8"/>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8"/>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8"/>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8"/>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8"/>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8"/>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8"/>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58"/>
          <p:cNvSpPr/>
          <p:nvPr/>
        </p:nvSpPr>
        <p:spPr>
          <a:xfrm rot="266011">
            <a:off x="-902568" y="4578629"/>
            <a:ext cx="5129169" cy="845414"/>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8"/>
          <p:cNvSpPr/>
          <p:nvPr/>
        </p:nvSpPr>
        <p:spPr>
          <a:xfrm rot="10800000" flipH="1">
            <a:off x="7017293" y="4685618"/>
            <a:ext cx="2972232" cy="616657"/>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8"/>
          <p:cNvSpPr/>
          <p:nvPr/>
        </p:nvSpPr>
        <p:spPr>
          <a:xfrm rot="7252578">
            <a:off x="7634698" y="4333703"/>
            <a:ext cx="2347112" cy="34645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0" name="Google Shape;2400;p58"/>
          <p:cNvGrpSpPr/>
          <p:nvPr/>
        </p:nvGrpSpPr>
        <p:grpSpPr>
          <a:xfrm>
            <a:off x="5751903" y="3926323"/>
            <a:ext cx="745375" cy="1353225"/>
            <a:chOff x="4614150" y="3299838"/>
            <a:chExt cx="745375" cy="1353225"/>
          </a:xfrm>
        </p:grpSpPr>
        <p:sp>
          <p:nvSpPr>
            <p:cNvPr id="2401" name="Google Shape;2401;p58"/>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8"/>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8"/>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8"/>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8"/>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8"/>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8"/>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8" name="Google Shape;2408;p58"/>
          <p:cNvSpPr/>
          <p:nvPr/>
        </p:nvSpPr>
        <p:spPr>
          <a:xfrm>
            <a:off x="7782902" y="-76198"/>
            <a:ext cx="1441024" cy="328543"/>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AND_BODY_1_1_1">
    <p:bg>
      <p:bgPr>
        <a:solidFill>
          <a:schemeClr val="accent2"/>
        </a:solidFill>
        <a:effectLst/>
      </p:bgPr>
    </p:bg>
    <p:spTree>
      <p:nvGrpSpPr>
        <p:cNvPr id="1" name="Shape 2461"/>
        <p:cNvGrpSpPr/>
        <p:nvPr/>
      </p:nvGrpSpPr>
      <p:grpSpPr>
        <a:xfrm>
          <a:off x="0" y="0"/>
          <a:ext cx="0" cy="0"/>
          <a:chOff x="0" y="0"/>
          <a:chExt cx="0" cy="0"/>
        </a:xfrm>
      </p:grpSpPr>
      <p:sp>
        <p:nvSpPr>
          <p:cNvPr id="2462" name="Google Shape;2462;p60"/>
          <p:cNvSpPr/>
          <p:nvPr/>
        </p:nvSpPr>
        <p:spPr>
          <a:xfrm>
            <a:off x="2596700" y="878250"/>
            <a:ext cx="6547304" cy="4796171"/>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rot="284115">
            <a:off x="2138764" y="4234861"/>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4" name="Google Shape;2464;p60"/>
          <p:cNvGrpSpPr/>
          <p:nvPr/>
        </p:nvGrpSpPr>
        <p:grpSpPr>
          <a:xfrm>
            <a:off x="236975" y="3956900"/>
            <a:ext cx="745375" cy="1353225"/>
            <a:chOff x="255975" y="3937900"/>
            <a:chExt cx="745375" cy="1353225"/>
          </a:xfrm>
        </p:grpSpPr>
        <p:sp>
          <p:nvSpPr>
            <p:cNvPr id="2465" name="Google Shape;2465;p60"/>
            <p:cNvSpPr/>
            <p:nvPr/>
          </p:nvSpPr>
          <p:spPr>
            <a:xfrm>
              <a:off x="255975" y="3937900"/>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0"/>
            <p:cNvSpPr/>
            <p:nvPr/>
          </p:nvSpPr>
          <p:spPr>
            <a:xfrm>
              <a:off x="526850" y="4638950"/>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0"/>
            <p:cNvSpPr/>
            <p:nvPr/>
          </p:nvSpPr>
          <p:spPr>
            <a:xfrm>
              <a:off x="468725" y="4458425"/>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433950" y="4764225"/>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591325" y="4158825"/>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0" name="Google Shape;2470;p60"/>
          <p:cNvSpPr/>
          <p:nvPr/>
        </p:nvSpPr>
        <p:spPr>
          <a:xfrm rot="-5751256">
            <a:off x="7495312" y="3807617"/>
            <a:ext cx="1563199" cy="128129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rot="-10339277">
            <a:off x="8199101" y="1062615"/>
            <a:ext cx="1169743" cy="588421"/>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rot="-5400000">
            <a:off x="-757390" y="1088852"/>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rot="10800000">
            <a:off x="-217991" y="347100"/>
            <a:ext cx="931205" cy="667529"/>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38762"/>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1pPr>
            <a:lvl2pPr lvl="1">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2pPr>
            <a:lvl3pPr lvl="2">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3pPr>
            <a:lvl4pPr lvl="3">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4pPr>
            <a:lvl5pPr lvl="4">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5pPr>
            <a:lvl6pPr lvl="5">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6pPr>
            <a:lvl7pPr lvl="6">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7pPr>
            <a:lvl8pPr lvl="7">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8pPr>
            <a:lvl9pPr lvl="8">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1pPr>
            <a:lvl2pPr marL="914400" lvl="1"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2pPr>
            <a:lvl3pPr marL="1371600" lvl="2"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3pPr>
            <a:lvl4pPr marL="1828800" lvl="3"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4pPr>
            <a:lvl5pPr marL="2286000" lvl="4"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5pPr>
            <a:lvl6pPr marL="2743200" lvl="5"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6pPr>
            <a:lvl7pPr marL="3200400" lvl="6"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7pPr>
            <a:lvl8pPr marL="3657600" lvl="7"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8pPr>
            <a:lvl9pPr marL="4114800" lvl="8"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7" r:id="rId3"/>
    <p:sldLayoutId id="2147483658" r:id="rId4"/>
    <p:sldLayoutId id="2147483660" r:id="rId5"/>
    <p:sldLayoutId id="2147483662" r:id="rId6"/>
    <p:sldLayoutId id="2147483701" r:id="rId7"/>
    <p:sldLayoutId id="2147483704" r:id="rId8"/>
    <p:sldLayoutId id="2147483706" r:id="rId9"/>
    <p:sldLayoutId id="2147483707" r:id="rId10"/>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 Target="slide7.xml"/><Relationship Id="rId7"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3.wdp"/><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3.xml"/><Relationship Id="rId5" Type="http://schemas.microsoft.com/office/2007/relationships/hdphoto" Target="../media/hdphoto6.wdp"/><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slide" Target="slide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divvy-tripdata.s3.amazonaws.com/index.ht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hyperlink" Target="https://ride.divvybikes.com/data-license-agreeme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6" name="Google Shape;2526;p70">
            <a:extLst>
              <a:ext uri="{FF2B5EF4-FFF2-40B4-BE49-F238E27FC236}">
                <a16:creationId xmlns:a16="http://schemas.microsoft.com/office/drawing/2014/main" id="{8FAD01BC-DA41-B0CF-FC1A-C16BDE41562F}"/>
              </a:ext>
            </a:extLst>
          </p:cNvPr>
          <p:cNvSpPr txBox="1">
            <a:spLocks/>
          </p:cNvSpPr>
          <p:nvPr/>
        </p:nvSpPr>
        <p:spPr>
          <a:xfrm>
            <a:off x="-73910" y="368123"/>
            <a:ext cx="5506168" cy="7759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n-US" sz="7200" dirty="0">
                <a:solidFill>
                  <a:srgbClr val="F2F8BA"/>
                </a:solidFill>
                <a:effectLst>
                  <a:outerShdw blurRad="38100" dist="38100" dir="2700000" algn="tl">
                    <a:srgbClr val="000000">
                      <a:alpha val="43137"/>
                    </a:srgbClr>
                  </a:outerShdw>
                </a:effectLst>
                <a:latin typeface="DO-Script PRO" panose="00000500000000000000" pitchFamily="50" charset="0"/>
              </a:rPr>
              <a:t>Cyclistic’s</a:t>
            </a:r>
          </a:p>
        </p:txBody>
      </p:sp>
      <p:sp>
        <p:nvSpPr>
          <p:cNvPr id="7" name="Google Shape;2527;p70">
            <a:extLst>
              <a:ext uri="{FF2B5EF4-FFF2-40B4-BE49-F238E27FC236}">
                <a16:creationId xmlns:a16="http://schemas.microsoft.com/office/drawing/2014/main" id="{716B1477-2ED5-47A8-E16F-A174CAAEF3C1}"/>
              </a:ext>
            </a:extLst>
          </p:cNvPr>
          <p:cNvSpPr txBox="1">
            <a:spLocks noGrp="1"/>
          </p:cNvSpPr>
          <p:nvPr>
            <p:ph type="subTitle" idx="1"/>
          </p:nvPr>
        </p:nvSpPr>
        <p:spPr>
          <a:xfrm>
            <a:off x="1824308" y="1706921"/>
            <a:ext cx="3504915" cy="6027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solidFill>
                  <a:srgbClr val="FF7979"/>
                </a:solidFill>
                <a:effectLst>
                  <a:outerShdw blurRad="38100" dist="38100" dir="2700000" algn="tl">
                    <a:srgbClr val="000000">
                      <a:alpha val="43137"/>
                    </a:srgbClr>
                  </a:outerShdw>
                </a:effectLst>
                <a:latin typeface="Staatliches" pitchFamily="2" charset="0"/>
              </a:rPr>
              <a:t>Bike - Share</a:t>
            </a:r>
            <a:endParaRPr sz="4000" dirty="0">
              <a:solidFill>
                <a:srgbClr val="FF7979"/>
              </a:solidFill>
              <a:effectLst>
                <a:outerShdw blurRad="38100" dist="38100" dir="2700000" algn="tl">
                  <a:srgbClr val="000000">
                    <a:alpha val="43137"/>
                  </a:srgbClr>
                </a:outerShdw>
              </a:effectLst>
              <a:latin typeface="Staatliches" pitchFamily="2" charset="0"/>
            </a:endParaRPr>
          </a:p>
        </p:txBody>
      </p:sp>
      <p:pic>
        <p:nvPicPr>
          <p:cNvPr id="8" name="Picture 7">
            <a:extLst>
              <a:ext uri="{FF2B5EF4-FFF2-40B4-BE49-F238E27FC236}">
                <a16:creationId xmlns:a16="http://schemas.microsoft.com/office/drawing/2014/main" id="{FB0205AA-2214-1C82-5E49-C0AC88A47F69}"/>
              </a:ext>
            </a:extLst>
          </p:cNvPr>
          <p:cNvPicPr>
            <a:picLocks noChangeAspect="1"/>
          </p:cNvPicPr>
          <p:nvPr/>
        </p:nvPicPr>
        <p:blipFill>
          <a:blip r:embed="rId3"/>
          <a:stretch>
            <a:fillRect/>
          </a:stretch>
        </p:blipFill>
        <p:spPr>
          <a:xfrm>
            <a:off x="4391408" y="2833804"/>
            <a:ext cx="4027496" cy="2104367"/>
          </a:xfrm>
          <a:prstGeom prst="rect">
            <a:avLst/>
          </a:prstGeom>
        </p:spPr>
      </p:pic>
      <p:sp>
        <p:nvSpPr>
          <p:cNvPr id="9" name="TextBox 8">
            <a:extLst>
              <a:ext uri="{FF2B5EF4-FFF2-40B4-BE49-F238E27FC236}">
                <a16:creationId xmlns:a16="http://schemas.microsoft.com/office/drawing/2014/main" id="{273B3868-3212-77B6-93C9-3C1F925BFE0A}"/>
              </a:ext>
            </a:extLst>
          </p:cNvPr>
          <p:cNvSpPr txBox="1"/>
          <p:nvPr/>
        </p:nvSpPr>
        <p:spPr>
          <a:xfrm>
            <a:off x="998621" y="4385902"/>
            <a:ext cx="2860078" cy="307777"/>
          </a:xfrm>
          <a:prstGeom prst="rect">
            <a:avLst/>
          </a:prstGeom>
          <a:noFill/>
        </p:spPr>
        <p:txBody>
          <a:bodyPr wrap="none" rtlCol="0">
            <a:spAutoFit/>
          </a:bodyPr>
          <a:lstStyle/>
          <a:p>
            <a:r>
              <a:rPr lang="en-US" b="1" dirty="0">
                <a:solidFill>
                  <a:schemeClr val="tx2"/>
                </a:solidFill>
                <a:effectLst>
                  <a:outerShdw blurRad="38100" dist="38100" dir="2700000" algn="tl">
                    <a:srgbClr val="000000">
                      <a:alpha val="43137"/>
                    </a:srgbClr>
                  </a:outerShdw>
                </a:effectLst>
              </a:rPr>
              <a:t>Presented by: Randall Valverde</a:t>
            </a:r>
          </a:p>
        </p:txBody>
      </p:sp>
      <p:sp>
        <p:nvSpPr>
          <p:cNvPr id="10" name="TextBox 9">
            <a:extLst>
              <a:ext uri="{FF2B5EF4-FFF2-40B4-BE49-F238E27FC236}">
                <a16:creationId xmlns:a16="http://schemas.microsoft.com/office/drawing/2014/main" id="{FA49449A-4225-2480-FF5C-C35A197581AC}"/>
              </a:ext>
            </a:extLst>
          </p:cNvPr>
          <p:cNvSpPr txBox="1"/>
          <p:nvPr/>
        </p:nvSpPr>
        <p:spPr>
          <a:xfrm>
            <a:off x="1003817" y="4693679"/>
            <a:ext cx="2986715" cy="307777"/>
          </a:xfrm>
          <a:prstGeom prst="rect">
            <a:avLst/>
          </a:prstGeom>
          <a:noFill/>
        </p:spPr>
        <p:txBody>
          <a:bodyPr wrap="none" rtlCol="0">
            <a:spAutoFit/>
          </a:bodyPr>
          <a:lstStyle/>
          <a:p>
            <a:r>
              <a:rPr lang="en-US" b="1" dirty="0">
                <a:solidFill>
                  <a:schemeClr val="tx2"/>
                </a:solidFill>
                <a:effectLst>
                  <a:outerShdw blurRad="38100" dist="38100" dir="2700000" algn="tl">
                    <a:srgbClr val="000000">
                      <a:alpha val="43137"/>
                    </a:srgbClr>
                  </a:outerShdw>
                </a:effectLst>
              </a:rPr>
              <a:t>Last Updated: June 11</a:t>
            </a:r>
            <a:r>
              <a:rPr lang="en-US" b="1" baseline="30000" dirty="0">
                <a:solidFill>
                  <a:schemeClr val="tx2"/>
                </a:solidFill>
                <a:effectLst>
                  <a:outerShdw blurRad="38100" dist="38100" dir="2700000" algn="tl">
                    <a:srgbClr val="000000">
                      <a:alpha val="43137"/>
                    </a:srgbClr>
                  </a:outerShdw>
                </a:effectLst>
              </a:rPr>
              <a:t>th</a:t>
            </a:r>
            <a:r>
              <a:rPr lang="en-US" b="1" dirty="0">
                <a:solidFill>
                  <a:schemeClr val="tx2"/>
                </a:solidFill>
                <a:effectLst>
                  <a:outerShdw blurRad="38100" dist="38100" dir="2700000" algn="tl">
                    <a:srgbClr val="000000">
                      <a:alpha val="43137"/>
                    </a:srgbClr>
                  </a:outerShdw>
                </a:effectLst>
              </a:rPr>
              <a:t>,  2023</a:t>
            </a:r>
            <a:r>
              <a:rPr lang="en-US" b="1" baseline="30000" dirty="0">
                <a:solidFill>
                  <a:schemeClr val="tx2"/>
                </a:solidFill>
                <a:effectLst>
                  <a:outerShdw blurRad="38100" dist="38100" dir="2700000" algn="tl">
                    <a:srgbClr val="000000">
                      <a:alpha val="43137"/>
                    </a:srgbClr>
                  </a:outerShdw>
                </a:effectLst>
              </a:rPr>
              <a:t>       </a:t>
            </a:r>
            <a:endParaRPr lang="en-US" b="1" dirty="0">
              <a:solidFill>
                <a:schemeClr val="tx2"/>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2.77778E-6 4.44444E-6 L 0.89791 -0.00679 " pathEditMode="relative" rAng="0" ptsTypes="AA">
                                      <p:cBhvr>
                                        <p:cTn id="14" dur="3000" fill="hold"/>
                                        <p:tgtEl>
                                          <p:spTgt spid="8"/>
                                        </p:tgtEl>
                                        <p:attrNameLst>
                                          <p:attrName>ppt_x</p:attrName>
                                          <p:attrName>ppt_y</p:attrName>
                                        </p:attrNameLst>
                                      </p:cBhvr>
                                      <p:rCtr x="44896" y="-3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229"/>
        <p:cNvGrpSpPr/>
        <p:nvPr/>
      </p:nvGrpSpPr>
      <p:grpSpPr>
        <a:xfrm>
          <a:off x="0" y="0"/>
          <a:ext cx="0" cy="0"/>
          <a:chOff x="0" y="0"/>
          <a:chExt cx="0" cy="0"/>
        </a:xfrm>
      </p:grpSpPr>
      <p:sp>
        <p:nvSpPr>
          <p:cNvPr id="19" name="Google Shape;3741;p113">
            <a:extLst>
              <a:ext uri="{FF2B5EF4-FFF2-40B4-BE49-F238E27FC236}">
                <a16:creationId xmlns:a16="http://schemas.microsoft.com/office/drawing/2014/main" id="{09148612-EDDA-0D61-E6D4-F3CD55F912D3}"/>
              </a:ext>
            </a:extLst>
          </p:cNvPr>
          <p:cNvSpPr txBox="1">
            <a:spLocks noGrp="1"/>
          </p:cNvSpPr>
          <p:nvPr>
            <p:ph type="title"/>
          </p:nvPr>
        </p:nvSpPr>
        <p:spPr>
          <a:xfrm>
            <a:off x="1347734" y="186171"/>
            <a:ext cx="6971764" cy="727500"/>
          </a:xfrm>
          <a:prstGeom prst="rect">
            <a:avLst/>
          </a:prstGeom>
        </p:spPr>
        <p:txBody>
          <a:bodyPr spcFirstLastPara="1" wrap="square" lIns="91425" tIns="91425" rIns="91425" bIns="91425" anchor="t" anchorCtr="0">
            <a:noAutofit/>
          </a:bodyPr>
          <a:lstStyle/>
          <a:p>
            <a:pPr algn="l"/>
            <a:r>
              <a:rPr lang="en-US" sz="3600" dirty="0">
                <a:effectLst>
                  <a:outerShdw blurRad="38100" dist="38100" dir="2700000" algn="tl">
                    <a:srgbClr val="000000">
                      <a:alpha val="43137"/>
                    </a:srgbClr>
                  </a:outerShdw>
                </a:effectLst>
              </a:rPr>
              <a:t>Hourly Usage</a:t>
            </a:r>
            <a:br>
              <a:rPr lang="en-US" sz="3600" dirty="0">
                <a:effectLst>
                  <a:outerShdw blurRad="38100" dist="38100" dir="2700000" algn="tl">
                    <a:srgbClr val="000000">
                      <a:alpha val="43137"/>
                    </a:srgbClr>
                  </a:outerShdw>
                </a:effectLst>
              </a:rPr>
            </a:br>
            <a:r>
              <a:rPr lang="en-US" sz="3600" dirty="0">
                <a:effectLst>
                  <a:outerShdw blurRad="38100" dist="38100" dir="2700000" algn="tl">
                    <a:srgbClr val="000000">
                      <a:alpha val="43137"/>
                    </a:srgbClr>
                  </a:outerShdw>
                </a:effectLst>
              </a:rPr>
              <a:t>               </a:t>
            </a:r>
            <a:r>
              <a:rPr lang="en-US" sz="3600" dirty="0">
                <a:solidFill>
                  <a:srgbClr val="00B0F0"/>
                </a:solidFill>
                <a:effectLst>
                  <a:outerShdw blurRad="38100" dist="38100" dir="2700000" algn="tl">
                    <a:srgbClr val="000000">
                      <a:alpha val="43137"/>
                    </a:srgbClr>
                  </a:outerShdw>
                </a:effectLst>
              </a:rPr>
              <a:t>Members</a:t>
            </a:r>
            <a:r>
              <a:rPr lang="en-US" sz="3600" dirty="0">
                <a:solidFill>
                  <a:schemeClr val="tx2"/>
                </a:solidFill>
                <a:effectLst>
                  <a:outerShdw blurRad="38100" dist="38100" dir="2700000" algn="tl">
                    <a:srgbClr val="000000">
                      <a:alpha val="43137"/>
                    </a:srgbClr>
                  </a:outerShdw>
                </a:effectLst>
              </a:rPr>
              <a:t> vs </a:t>
            </a:r>
            <a:r>
              <a:rPr lang="en-US" sz="3600" dirty="0">
                <a:solidFill>
                  <a:srgbClr val="92D050"/>
                </a:solidFill>
                <a:effectLst>
                  <a:outerShdw blurRad="38100" dist="38100" dir="2700000" algn="tl">
                    <a:srgbClr val="000000">
                      <a:alpha val="43137"/>
                    </a:srgbClr>
                  </a:outerShdw>
                </a:effectLst>
              </a:rPr>
              <a:t>Casuals</a:t>
            </a:r>
            <a:br>
              <a:rPr lang="en-US" sz="3600" dirty="0">
                <a:solidFill>
                  <a:srgbClr val="92D050"/>
                </a:solidFill>
              </a:rPr>
            </a:br>
            <a:endParaRPr sz="3600" dirty="0">
              <a:solidFill>
                <a:srgbClr val="ABB6B8"/>
              </a:solidFill>
            </a:endParaRPr>
          </a:p>
        </p:txBody>
      </p:sp>
      <p:pic>
        <p:nvPicPr>
          <p:cNvPr id="3" name="Picture 2">
            <a:extLst>
              <a:ext uri="{FF2B5EF4-FFF2-40B4-BE49-F238E27FC236}">
                <a16:creationId xmlns:a16="http://schemas.microsoft.com/office/drawing/2014/main" id="{8B05F6A0-F85B-ED1E-24DC-99ECDAD21187}"/>
              </a:ext>
            </a:extLst>
          </p:cNvPr>
          <p:cNvPicPr>
            <a:picLocks noChangeAspect="1"/>
          </p:cNvPicPr>
          <p:nvPr/>
        </p:nvPicPr>
        <p:blipFill rotWithShape="1">
          <a:blip r:embed="rId3"/>
          <a:srcRect l="1040" t="1381" r="314" b="1416"/>
          <a:stretch/>
        </p:blipFill>
        <p:spPr>
          <a:xfrm>
            <a:off x="762000" y="1371600"/>
            <a:ext cx="5779008" cy="2767584"/>
          </a:xfrm>
          <a:prstGeom prst="rect">
            <a:avLst/>
          </a:prstGeom>
        </p:spPr>
      </p:pic>
      <p:sp>
        <p:nvSpPr>
          <p:cNvPr id="4" name="TextBox 3">
            <a:extLst>
              <a:ext uri="{FF2B5EF4-FFF2-40B4-BE49-F238E27FC236}">
                <a16:creationId xmlns:a16="http://schemas.microsoft.com/office/drawing/2014/main" id="{E98AE084-FCAD-8783-9FA9-CAACAD90B3AC}"/>
              </a:ext>
            </a:extLst>
          </p:cNvPr>
          <p:cNvSpPr txBox="1"/>
          <p:nvPr/>
        </p:nvSpPr>
        <p:spPr>
          <a:xfrm>
            <a:off x="6864096" y="2094696"/>
            <a:ext cx="2279904" cy="954107"/>
          </a:xfrm>
          <a:prstGeom prst="rect">
            <a:avLst/>
          </a:prstGeom>
          <a:noFill/>
        </p:spPr>
        <p:txBody>
          <a:bodyPr wrap="square" rtlCol="0">
            <a:spAutoFit/>
          </a:bodyPr>
          <a:lstStyle/>
          <a:p>
            <a:r>
              <a:rPr lang="en-US" dirty="0">
                <a:solidFill>
                  <a:schemeClr val="accent5">
                    <a:lumMod val="85000"/>
                  </a:schemeClr>
                </a:solidFill>
                <a:latin typeface="+mn-lt"/>
                <a:sym typeface="Calistoga"/>
              </a:rPr>
              <a:t>Peak hour usage for </a:t>
            </a:r>
            <a:r>
              <a:rPr lang="en-US" b="1" dirty="0">
                <a:solidFill>
                  <a:srgbClr val="92D050"/>
                </a:solidFill>
                <a:latin typeface="+mn-lt"/>
                <a:sym typeface="Calistoga"/>
              </a:rPr>
              <a:t>Casua</a:t>
            </a:r>
            <a:r>
              <a:rPr lang="en-US" b="1" dirty="0">
                <a:solidFill>
                  <a:srgbClr val="92D050"/>
                </a:solidFill>
                <a:latin typeface="+mn-lt"/>
              </a:rPr>
              <a:t>ls </a:t>
            </a:r>
            <a:r>
              <a:rPr lang="en-US" dirty="0">
                <a:solidFill>
                  <a:schemeClr val="accent5">
                    <a:lumMod val="85000"/>
                  </a:schemeClr>
                </a:solidFill>
                <a:latin typeface="+mn-lt"/>
              </a:rPr>
              <a:t>and</a:t>
            </a:r>
            <a:r>
              <a:rPr lang="en-US" b="1" dirty="0">
                <a:solidFill>
                  <a:srgbClr val="92D050"/>
                </a:solidFill>
                <a:latin typeface="+mn-lt"/>
              </a:rPr>
              <a:t> </a:t>
            </a:r>
            <a:r>
              <a:rPr lang="en-US" b="1" dirty="0">
                <a:solidFill>
                  <a:srgbClr val="46A5E6"/>
                </a:solidFill>
              </a:rPr>
              <a:t>Members </a:t>
            </a:r>
            <a:r>
              <a:rPr lang="en-US" dirty="0">
                <a:solidFill>
                  <a:schemeClr val="accent5">
                    <a:lumMod val="85000"/>
                  </a:schemeClr>
                </a:solidFill>
                <a:latin typeface="+mn-lt"/>
              </a:rPr>
              <a:t>aligns with typical commute hours </a:t>
            </a:r>
          </a:p>
        </p:txBody>
      </p:sp>
    </p:spTree>
    <p:extLst>
      <p:ext uri="{BB962C8B-B14F-4D97-AF65-F5344CB8AC3E}">
        <p14:creationId xmlns:p14="http://schemas.microsoft.com/office/powerpoint/2010/main" val="114388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204"/>
        <p:cNvGrpSpPr/>
        <p:nvPr/>
      </p:nvGrpSpPr>
      <p:grpSpPr>
        <a:xfrm>
          <a:off x="0" y="0"/>
          <a:ext cx="0" cy="0"/>
          <a:chOff x="0" y="0"/>
          <a:chExt cx="0" cy="0"/>
        </a:xfrm>
      </p:grpSpPr>
      <p:sp>
        <p:nvSpPr>
          <p:cNvPr id="6" name="Google Shape;3741;p113">
            <a:extLst>
              <a:ext uri="{FF2B5EF4-FFF2-40B4-BE49-F238E27FC236}">
                <a16:creationId xmlns:a16="http://schemas.microsoft.com/office/drawing/2014/main" id="{B9E939BA-38F8-13F0-48B7-82248A2BEB9E}"/>
              </a:ext>
            </a:extLst>
          </p:cNvPr>
          <p:cNvSpPr txBox="1">
            <a:spLocks noGrp="1"/>
          </p:cNvSpPr>
          <p:nvPr>
            <p:ph type="title"/>
          </p:nvPr>
        </p:nvSpPr>
        <p:spPr>
          <a:xfrm>
            <a:off x="952006" y="247131"/>
            <a:ext cx="6971764" cy="727500"/>
          </a:xfrm>
          <a:prstGeom prst="rect">
            <a:avLst/>
          </a:prstGeom>
        </p:spPr>
        <p:txBody>
          <a:bodyPr spcFirstLastPara="1" wrap="square" lIns="91425" tIns="91425" rIns="91425" bIns="91425" anchor="t" anchorCtr="0">
            <a:noAutofit/>
          </a:bodyPr>
          <a:lstStyle/>
          <a:p>
            <a:pPr lvl="0" algn="l"/>
            <a:r>
              <a:rPr lang="en-US" sz="3600" dirty="0">
                <a:effectLst>
                  <a:outerShdw blurRad="38100" dist="38100" dir="2700000" algn="tl">
                    <a:srgbClr val="000000">
                      <a:alpha val="43137"/>
                    </a:srgbClr>
                  </a:outerShdw>
                </a:effectLst>
              </a:rPr>
              <a:t>Ride Duration and Distance</a:t>
            </a:r>
          </a:p>
        </p:txBody>
      </p:sp>
      <p:pic>
        <p:nvPicPr>
          <p:cNvPr id="3" name="Picture 2">
            <a:extLst>
              <a:ext uri="{FF2B5EF4-FFF2-40B4-BE49-F238E27FC236}">
                <a16:creationId xmlns:a16="http://schemas.microsoft.com/office/drawing/2014/main" id="{EC4CCB6D-3949-C81C-6E48-D4D724C581BE}"/>
              </a:ext>
            </a:extLst>
          </p:cNvPr>
          <p:cNvPicPr>
            <a:picLocks noChangeAspect="1"/>
          </p:cNvPicPr>
          <p:nvPr/>
        </p:nvPicPr>
        <p:blipFill>
          <a:blip r:embed="rId3"/>
          <a:stretch>
            <a:fillRect/>
          </a:stretch>
        </p:blipFill>
        <p:spPr>
          <a:xfrm>
            <a:off x="306988" y="1291623"/>
            <a:ext cx="4130900" cy="2175294"/>
          </a:xfrm>
          <a:prstGeom prst="rect">
            <a:avLst/>
          </a:prstGeom>
        </p:spPr>
      </p:pic>
      <p:pic>
        <p:nvPicPr>
          <p:cNvPr id="5" name="Picture 4">
            <a:extLst>
              <a:ext uri="{FF2B5EF4-FFF2-40B4-BE49-F238E27FC236}">
                <a16:creationId xmlns:a16="http://schemas.microsoft.com/office/drawing/2014/main" id="{D6E32221-669D-CCB9-B382-E0BBC7EAD0A8}"/>
              </a:ext>
            </a:extLst>
          </p:cNvPr>
          <p:cNvPicPr>
            <a:picLocks noChangeAspect="1"/>
          </p:cNvPicPr>
          <p:nvPr/>
        </p:nvPicPr>
        <p:blipFill>
          <a:blip r:embed="rId4"/>
          <a:stretch>
            <a:fillRect/>
          </a:stretch>
        </p:blipFill>
        <p:spPr>
          <a:xfrm>
            <a:off x="4839098" y="1291623"/>
            <a:ext cx="4134630" cy="2175294"/>
          </a:xfrm>
          <a:prstGeom prst="rect">
            <a:avLst/>
          </a:prstGeom>
        </p:spPr>
      </p:pic>
      <p:sp>
        <p:nvSpPr>
          <p:cNvPr id="7" name="TextBox 6">
            <a:extLst>
              <a:ext uri="{FF2B5EF4-FFF2-40B4-BE49-F238E27FC236}">
                <a16:creationId xmlns:a16="http://schemas.microsoft.com/office/drawing/2014/main" id="{D424BFF1-92E6-943D-BB5E-68AA0B995BDD}"/>
              </a:ext>
            </a:extLst>
          </p:cNvPr>
          <p:cNvSpPr txBox="1"/>
          <p:nvPr/>
        </p:nvSpPr>
        <p:spPr>
          <a:xfrm>
            <a:off x="3773942" y="3558357"/>
            <a:ext cx="2279904" cy="738664"/>
          </a:xfrm>
          <a:prstGeom prst="rect">
            <a:avLst/>
          </a:prstGeom>
          <a:noFill/>
        </p:spPr>
        <p:txBody>
          <a:bodyPr wrap="square" rtlCol="0">
            <a:spAutoFit/>
          </a:bodyPr>
          <a:lstStyle/>
          <a:p>
            <a:r>
              <a:rPr lang="en-US" b="1" dirty="0">
                <a:solidFill>
                  <a:srgbClr val="92D050"/>
                </a:solidFill>
                <a:latin typeface="+mn-lt"/>
                <a:sym typeface="Calistoga"/>
              </a:rPr>
              <a:t>Casua</a:t>
            </a:r>
            <a:r>
              <a:rPr lang="en-US" b="1" dirty="0">
                <a:solidFill>
                  <a:srgbClr val="92D050"/>
                </a:solidFill>
                <a:latin typeface="+mn-lt"/>
              </a:rPr>
              <a:t>ls </a:t>
            </a:r>
            <a:r>
              <a:rPr lang="en-US" dirty="0">
                <a:solidFill>
                  <a:schemeClr val="accent5">
                    <a:lumMod val="85000"/>
                  </a:schemeClr>
                </a:solidFill>
                <a:latin typeface="+mn-lt"/>
              </a:rPr>
              <a:t>cover more distances and take longer rides than </a:t>
            </a:r>
            <a:r>
              <a:rPr lang="en-US" b="1" dirty="0">
                <a:solidFill>
                  <a:srgbClr val="46A5E6"/>
                </a:solidFill>
              </a:rPr>
              <a:t>members</a:t>
            </a:r>
          </a:p>
        </p:txBody>
      </p:sp>
      <p:pic>
        <p:nvPicPr>
          <p:cNvPr id="13" name="Picture 12">
            <a:extLst>
              <a:ext uri="{FF2B5EF4-FFF2-40B4-BE49-F238E27FC236}">
                <a16:creationId xmlns:a16="http://schemas.microsoft.com/office/drawing/2014/main" id="{C4D4AF04-761F-47C3-6780-5D3AF2F961F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397" b="41911" l="11180" r="63224"/>
                    </a14:imgEffect>
                  </a14:imgLayer>
                </a14:imgProps>
              </a:ext>
            </a:extLst>
          </a:blip>
          <a:srcRect l="3990" t="7362" r="38562" b="57680"/>
          <a:stretch/>
        </p:blipFill>
        <p:spPr>
          <a:xfrm rot="1984463">
            <a:off x="6668393" y="3541843"/>
            <a:ext cx="2627028" cy="1610208"/>
          </a:xfrm>
          <a:prstGeom prst="rect">
            <a:avLst/>
          </a:prstGeom>
        </p:spPr>
      </p:pic>
    </p:spTree>
    <p:extLst>
      <p:ext uri="{BB962C8B-B14F-4D97-AF65-F5344CB8AC3E}">
        <p14:creationId xmlns:p14="http://schemas.microsoft.com/office/powerpoint/2010/main" val="125980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204"/>
        <p:cNvGrpSpPr/>
        <p:nvPr/>
      </p:nvGrpSpPr>
      <p:grpSpPr>
        <a:xfrm>
          <a:off x="0" y="0"/>
          <a:ext cx="0" cy="0"/>
          <a:chOff x="0" y="0"/>
          <a:chExt cx="0" cy="0"/>
        </a:xfrm>
      </p:grpSpPr>
      <p:sp>
        <p:nvSpPr>
          <p:cNvPr id="6" name="Google Shape;3741;p113">
            <a:extLst>
              <a:ext uri="{FF2B5EF4-FFF2-40B4-BE49-F238E27FC236}">
                <a16:creationId xmlns:a16="http://schemas.microsoft.com/office/drawing/2014/main" id="{B9E939BA-38F8-13F0-48B7-82248A2BEB9E}"/>
              </a:ext>
            </a:extLst>
          </p:cNvPr>
          <p:cNvSpPr txBox="1">
            <a:spLocks noGrp="1"/>
          </p:cNvSpPr>
          <p:nvPr>
            <p:ph type="title"/>
          </p:nvPr>
        </p:nvSpPr>
        <p:spPr>
          <a:xfrm>
            <a:off x="890534" y="423915"/>
            <a:ext cx="6971764" cy="727500"/>
          </a:xfrm>
          <a:prstGeom prst="rect">
            <a:avLst/>
          </a:prstGeom>
        </p:spPr>
        <p:txBody>
          <a:bodyPr spcFirstLastPara="1" wrap="square" lIns="91425" tIns="91425" rIns="91425" bIns="91425" anchor="t" anchorCtr="0">
            <a:noAutofit/>
          </a:bodyPr>
          <a:lstStyle/>
          <a:p>
            <a:pPr lvl="0" algn="l"/>
            <a:r>
              <a:rPr lang="en-US" sz="3600" dirty="0">
                <a:effectLst>
                  <a:outerShdw blurRad="38100" dist="38100" dir="2700000" algn="tl">
                    <a:srgbClr val="000000">
                      <a:alpha val="43137"/>
                    </a:srgbClr>
                  </a:outerShdw>
                </a:effectLst>
              </a:rPr>
              <a:t>Bike Preference</a:t>
            </a:r>
            <a:endParaRPr sz="3600" dirty="0">
              <a:solidFill>
                <a:srgbClr val="ABB6B8"/>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671F1EC4-2290-418F-8947-8283E56E940A}"/>
              </a:ext>
            </a:extLst>
          </p:cNvPr>
          <p:cNvPicPr>
            <a:picLocks noChangeAspect="1"/>
          </p:cNvPicPr>
          <p:nvPr/>
        </p:nvPicPr>
        <p:blipFill>
          <a:blip r:embed="rId3"/>
          <a:stretch>
            <a:fillRect/>
          </a:stretch>
        </p:blipFill>
        <p:spPr>
          <a:xfrm>
            <a:off x="258220" y="1231723"/>
            <a:ext cx="5835591" cy="3070197"/>
          </a:xfrm>
          <a:prstGeom prst="rect">
            <a:avLst/>
          </a:prstGeom>
        </p:spPr>
      </p:pic>
      <p:pic>
        <p:nvPicPr>
          <p:cNvPr id="4" name="Picture 3">
            <a:extLst>
              <a:ext uri="{FF2B5EF4-FFF2-40B4-BE49-F238E27FC236}">
                <a16:creationId xmlns:a16="http://schemas.microsoft.com/office/drawing/2014/main" id="{706108D2-4E7A-96CE-265F-958B30F4C31D}"/>
              </a:ext>
            </a:extLst>
          </p:cNvPr>
          <p:cNvPicPr>
            <a:picLocks noChangeAspect="1"/>
          </p:cNvPicPr>
          <p:nvPr/>
        </p:nvPicPr>
        <p:blipFill>
          <a:blip r:embed="rId4"/>
          <a:stretch>
            <a:fillRect/>
          </a:stretch>
        </p:blipFill>
        <p:spPr>
          <a:xfrm flipH="1">
            <a:off x="5797646" y="3477734"/>
            <a:ext cx="3462177" cy="1808988"/>
          </a:xfrm>
          <a:prstGeom prst="rect">
            <a:avLst/>
          </a:prstGeom>
        </p:spPr>
      </p:pic>
      <p:sp>
        <p:nvSpPr>
          <p:cNvPr id="7" name="TextBox 6">
            <a:extLst>
              <a:ext uri="{FF2B5EF4-FFF2-40B4-BE49-F238E27FC236}">
                <a16:creationId xmlns:a16="http://schemas.microsoft.com/office/drawing/2014/main" id="{4565D739-0ED8-6797-A811-E0A982163E0D}"/>
              </a:ext>
            </a:extLst>
          </p:cNvPr>
          <p:cNvSpPr txBox="1"/>
          <p:nvPr/>
        </p:nvSpPr>
        <p:spPr>
          <a:xfrm>
            <a:off x="6006749" y="1929448"/>
            <a:ext cx="3137251" cy="523220"/>
          </a:xfrm>
          <a:prstGeom prst="rect">
            <a:avLst/>
          </a:prstGeom>
          <a:noFill/>
        </p:spPr>
        <p:txBody>
          <a:bodyPr wrap="square">
            <a:spAutoFit/>
          </a:bodyPr>
          <a:lstStyle/>
          <a:p>
            <a:r>
              <a:rPr lang="en-US" b="0" i="0" dirty="0">
                <a:solidFill>
                  <a:srgbClr val="F1B583"/>
                </a:solidFill>
                <a:effectLst/>
                <a:latin typeface="-apple-system"/>
              </a:rPr>
              <a:t>Summer</a:t>
            </a:r>
            <a:r>
              <a:rPr lang="en-US" b="0" i="0" dirty="0">
                <a:solidFill>
                  <a:srgbClr val="ADBAC7"/>
                </a:solidFill>
                <a:effectLst/>
                <a:latin typeface="-apple-system"/>
              </a:rPr>
              <a:t> </a:t>
            </a:r>
            <a:r>
              <a:rPr lang="en-US" b="0" i="0" dirty="0">
                <a:solidFill>
                  <a:schemeClr val="tx2"/>
                </a:solidFill>
                <a:effectLst/>
                <a:latin typeface="-apple-system"/>
              </a:rPr>
              <a:t>and</a:t>
            </a:r>
            <a:r>
              <a:rPr lang="en-US" b="0" i="0" dirty="0">
                <a:solidFill>
                  <a:srgbClr val="ADBAC7"/>
                </a:solidFill>
                <a:effectLst/>
                <a:latin typeface="-apple-system"/>
              </a:rPr>
              <a:t> </a:t>
            </a:r>
            <a:r>
              <a:rPr lang="en-US" b="0" i="0" dirty="0">
                <a:solidFill>
                  <a:srgbClr val="FFFF00"/>
                </a:solidFill>
                <a:effectLst/>
                <a:latin typeface="-apple-system"/>
              </a:rPr>
              <a:t>Autumn</a:t>
            </a:r>
            <a:r>
              <a:rPr lang="en-US" b="0" i="0" dirty="0">
                <a:solidFill>
                  <a:srgbClr val="ADBAC7"/>
                </a:solidFill>
                <a:effectLst/>
                <a:latin typeface="-apple-system"/>
              </a:rPr>
              <a:t> </a:t>
            </a:r>
            <a:r>
              <a:rPr lang="en-US" b="0" i="0" dirty="0">
                <a:solidFill>
                  <a:schemeClr val="tx2"/>
                </a:solidFill>
                <a:effectLst/>
                <a:latin typeface="-apple-system"/>
              </a:rPr>
              <a:t>emerge as the busiest seasons for bike usage.</a:t>
            </a:r>
            <a:endParaRPr lang="en-US" dirty="0">
              <a:solidFill>
                <a:schemeClr val="tx2"/>
              </a:solidFill>
            </a:endParaRPr>
          </a:p>
        </p:txBody>
      </p:sp>
    </p:spTree>
    <p:extLst>
      <p:ext uri="{BB962C8B-B14F-4D97-AF65-F5344CB8AC3E}">
        <p14:creationId xmlns:p14="http://schemas.microsoft.com/office/powerpoint/2010/main" val="287510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49BB-5301-551E-C057-07B7EADC6427}"/>
              </a:ext>
            </a:extLst>
          </p:cNvPr>
          <p:cNvSpPr>
            <a:spLocks noGrp="1"/>
          </p:cNvSpPr>
          <p:nvPr>
            <p:ph type="title"/>
          </p:nvPr>
        </p:nvSpPr>
        <p:spPr>
          <a:xfrm>
            <a:off x="630722" y="211389"/>
            <a:ext cx="7469700" cy="879992"/>
          </a:xfrm>
        </p:spPr>
        <p:txBody>
          <a:bodyPr/>
          <a:lstStyle/>
          <a:p>
            <a:r>
              <a:rPr lang="en-US" sz="3600" dirty="0">
                <a:effectLst>
                  <a:outerShdw blurRad="38100" dist="38100" dir="2700000" algn="tl">
                    <a:srgbClr val="000000">
                      <a:alpha val="43137"/>
                    </a:srgbClr>
                  </a:outerShdw>
                </a:effectLst>
              </a:rPr>
              <a:t>Key Findings Summary</a:t>
            </a:r>
          </a:p>
        </p:txBody>
      </p:sp>
      <p:sp>
        <p:nvSpPr>
          <p:cNvPr id="3" name="Subtitle 2">
            <a:extLst>
              <a:ext uri="{FF2B5EF4-FFF2-40B4-BE49-F238E27FC236}">
                <a16:creationId xmlns:a16="http://schemas.microsoft.com/office/drawing/2014/main" id="{23C52EF5-5E32-3F5F-267F-A96FA0B3FEDD}"/>
              </a:ext>
            </a:extLst>
          </p:cNvPr>
          <p:cNvSpPr>
            <a:spLocks noGrp="1"/>
          </p:cNvSpPr>
          <p:nvPr>
            <p:ph type="subTitle" idx="1"/>
          </p:nvPr>
        </p:nvSpPr>
        <p:spPr>
          <a:xfrm>
            <a:off x="302342" y="1469189"/>
            <a:ext cx="8384458" cy="3523140"/>
          </a:xfrm>
        </p:spPr>
        <p:txBody>
          <a:bodyPr/>
          <a:lstStyle/>
          <a:p>
            <a:pPr algn="l">
              <a:lnSpc>
                <a:spcPct val="150000"/>
              </a:lnSpc>
              <a:buFont typeface="Wingdings" panose="05000000000000000000" pitchFamily="2" charset="2"/>
              <a:buChar char="ü"/>
            </a:pPr>
            <a:r>
              <a:rPr lang="en-US" sz="1400" dirty="0">
                <a:solidFill>
                  <a:schemeClr val="tx2"/>
                </a:solidFill>
                <a:latin typeface="-apple-system"/>
                <a:cs typeface="Arial"/>
                <a:sym typeface="Arial"/>
              </a:rPr>
              <a:t>61% of all rides are performed by Members.</a:t>
            </a:r>
          </a:p>
          <a:p>
            <a:pPr algn="l">
              <a:lnSpc>
                <a:spcPct val="150000"/>
              </a:lnSpc>
              <a:buFont typeface="Wingdings" panose="05000000000000000000" pitchFamily="2" charset="2"/>
              <a:buChar char="ü"/>
            </a:pPr>
            <a:r>
              <a:rPr lang="en-US" sz="1400" dirty="0">
                <a:solidFill>
                  <a:schemeClr val="tx2"/>
                </a:solidFill>
                <a:latin typeface="-apple-system"/>
                <a:cs typeface="Arial"/>
                <a:sym typeface="Arial"/>
              </a:rPr>
              <a:t>Classic Bikes are more popular among users.</a:t>
            </a:r>
          </a:p>
          <a:p>
            <a:pPr algn="l">
              <a:lnSpc>
                <a:spcPct val="150000"/>
              </a:lnSpc>
              <a:buFont typeface="Wingdings" panose="05000000000000000000" pitchFamily="2" charset="2"/>
              <a:buChar char="ü"/>
            </a:pPr>
            <a:r>
              <a:rPr lang="en-US" sz="1400" dirty="0">
                <a:solidFill>
                  <a:schemeClr val="tx2"/>
                </a:solidFill>
                <a:latin typeface="-apple-system"/>
                <a:cs typeface="Arial"/>
                <a:sym typeface="Arial"/>
              </a:rPr>
              <a:t>Weekends are the busiest days for casual riders.</a:t>
            </a:r>
          </a:p>
          <a:p>
            <a:pPr algn="l">
              <a:lnSpc>
                <a:spcPct val="150000"/>
              </a:lnSpc>
              <a:buFont typeface="Wingdings" panose="05000000000000000000" pitchFamily="2" charset="2"/>
              <a:buChar char="ü"/>
            </a:pPr>
            <a:r>
              <a:rPr lang="en-US" sz="1400" dirty="0">
                <a:solidFill>
                  <a:schemeClr val="tx2"/>
                </a:solidFill>
                <a:latin typeface="-apple-system"/>
                <a:cs typeface="Arial"/>
                <a:sym typeface="Arial"/>
              </a:rPr>
              <a:t>Members tend to use the bikes more during the weekdays, implying that they utilize the bikes for commuting to work or other regular activities.</a:t>
            </a:r>
          </a:p>
          <a:p>
            <a:pPr algn="l">
              <a:lnSpc>
                <a:spcPct val="150000"/>
              </a:lnSpc>
              <a:buFont typeface="Wingdings" panose="05000000000000000000" pitchFamily="2" charset="2"/>
              <a:buChar char="ü"/>
            </a:pPr>
            <a:r>
              <a:rPr lang="en-US" sz="1400" dirty="0">
                <a:solidFill>
                  <a:schemeClr val="tx2"/>
                </a:solidFill>
                <a:latin typeface="-apple-system"/>
                <a:cs typeface="Arial"/>
                <a:sym typeface="Arial"/>
              </a:rPr>
              <a:t>Peak hours are 7-8 AM and 4-5 PM, aligning with typical commuting hours.</a:t>
            </a:r>
          </a:p>
          <a:p>
            <a:pPr algn="l">
              <a:lnSpc>
                <a:spcPct val="150000"/>
              </a:lnSpc>
              <a:buFont typeface="Wingdings" panose="05000000000000000000" pitchFamily="2" charset="2"/>
              <a:buChar char="ü"/>
            </a:pPr>
            <a:r>
              <a:rPr lang="en-US" sz="1400" dirty="0">
                <a:solidFill>
                  <a:schemeClr val="tx2"/>
                </a:solidFill>
                <a:latin typeface="-apple-system"/>
                <a:cs typeface="Arial"/>
                <a:sym typeface="Arial"/>
              </a:rPr>
              <a:t>Casual rides typically take longer than rides by members.</a:t>
            </a:r>
            <a:br>
              <a:rPr lang="en-US" dirty="0"/>
            </a:br>
            <a:endParaRPr lang="en-US" dirty="0"/>
          </a:p>
        </p:txBody>
      </p:sp>
    </p:spTree>
    <p:extLst>
      <p:ext uri="{BB962C8B-B14F-4D97-AF65-F5344CB8AC3E}">
        <p14:creationId xmlns:p14="http://schemas.microsoft.com/office/powerpoint/2010/main" val="34967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E04C-E205-8843-CB24-146E2D734E69}"/>
              </a:ext>
            </a:extLst>
          </p:cNvPr>
          <p:cNvSpPr>
            <a:spLocks noGrp="1"/>
          </p:cNvSpPr>
          <p:nvPr>
            <p:ph type="title"/>
          </p:nvPr>
        </p:nvSpPr>
        <p:spPr>
          <a:xfrm>
            <a:off x="742103" y="1863857"/>
            <a:ext cx="8189756" cy="1644300"/>
          </a:xfrm>
        </p:spPr>
        <p:txBody>
          <a:bodyPr/>
          <a:lstStyle/>
          <a:p>
            <a:r>
              <a:rPr lang="en-US" sz="4000" dirty="0">
                <a:effectLst>
                  <a:outerShdw blurRad="38100" dist="38100" dir="2700000" algn="tl">
                    <a:srgbClr val="000000">
                      <a:alpha val="43137"/>
                    </a:srgbClr>
                  </a:outerShdw>
                </a:effectLst>
              </a:rPr>
              <a:t>Strategies to Engage Casual Users</a:t>
            </a:r>
            <a:br>
              <a:rPr lang="en-US" sz="4000" b="0" i="0" dirty="0">
                <a:solidFill>
                  <a:srgbClr val="ADBAC7"/>
                </a:solidFill>
                <a:effectLst>
                  <a:outerShdw blurRad="38100" dist="38100" dir="2700000" algn="tl">
                    <a:srgbClr val="000000">
                      <a:alpha val="43137"/>
                    </a:srgbClr>
                  </a:outerShdw>
                </a:effectLst>
                <a:latin typeface="-apple-system"/>
              </a:rPr>
            </a:br>
            <a:endParaRPr lang="en-US" sz="3600" dirty="0"/>
          </a:p>
        </p:txBody>
      </p:sp>
    </p:spTree>
    <p:extLst>
      <p:ext uri="{BB962C8B-B14F-4D97-AF65-F5344CB8AC3E}">
        <p14:creationId xmlns:p14="http://schemas.microsoft.com/office/powerpoint/2010/main" val="872110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BB940C-1327-8D70-0F53-B6F6F11D056B}"/>
              </a:ext>
            </a:extLst>
          </p:cNvPr>
          <p:cNvSpPr txBox="1"/>
          <p:nvPr/>
        </p:nvSpPr>
        <p:spPr>
          <a:xfrm>
            <a:off x="789297" y="3049744"/>
            <a:ext cx="8189351" cy="954107"/>
          </a:xfrm>
          <a:prstGeom prst="rect">
            <a:avLst/>
          </a:prstGeom>
          <a:noFill/>
        </p:spPr>
        <p:txBody>
          <a:bodyPr wrap="square">
            <a:spAutoFit/>
          </a:bodyPr>
          <a:lstStyle/>
          <a:p>
            <a:pPr algn="l"/>
            <a:r>
              <a:rPr lang="en-US" b="1" dirty="0">
                <a:solidFill>
                  <a:schemeClr val="accent5">
                    <a:lumMod val="85000"/>
                  </a:schemeClr>
                </a:solidFill>
                <a:latin typeface="+mn-lt"/>
              </a:rPr>
              <a:t>Offer Exclusive Weekend Promotions: </a:t>
            </a:r>
            <a:r>
              <a:rPr lang="en-US" dirty="0">
                <a:solidFill>
                  <a:schemeClr val="accent5">
                    <a:lumMod val="85000"/>
                  </a:schemeClr>
                </a:solidFill>
                <a:latin typeface="+mn-lt"/>
              </a:rPr>
              <a:t>Create special </a:t>
            </a:r>
            <a:r>
              <a:rPr lang="en-US" b="1" dirty="0">
                <a:solidFill>
                  <a:srgbClr val="92D050"/>
                </a:solidFill>
                <a:latin typeface="+mn-lt"/>
              </a:rPr>
              <a:t>weekend promotions </a:t>
            </a:r>
            <a:r>
              <a:rPr lang="en-US" dirty="0">
                <a:solidFill>
                  <a:schemeClr val="accent5">
                    <a:lumMod val="85000"/>
                  </a:schemeClr>
                </a:solidFill>
                <a:latin typeface="+mn-lt"/>
              </a:rPr>
              <a:t>or packages specifically targeted towards casual riders. Highlight the benefits of becoming a member for weekend activities, such as </a:t>
            </a:r>
            <a:r>
              <a:rPr lang="en-US" dirty="0">
                <a:solidFill>
                  <a:srgbClr val="EABDEF"/>
                </a:solidFill>
                <a:latin typeface="+mn-lt"/>
              </a:rPr>
              <a:t>extended ride durations </a:t>
            </a:r>
            <a:r>
              <a:rPr lang="en-US" dirty="0">
                <a:solidFill>
                  <a:schemeClr val="accent5">
                    <a:lumMod val="85000"/>
                  </a:schemeClr>
                </a:solidFill>
                <a:latin typeface="+mn-lt"/>
              </a:rPr>
              <a:t>or </a:t>
            </a:r>
            <a:r>
              <a:rPr lang="en-US" b="1" dirty="0">
                <a:solidFill>
                  <a:srgbClr val="CDB161"/>
                </a:solidFill>
                <a:latin typeface="+mn-lt"/>
              </a:rPr>
              <a:t>discounts for popular leisure destinations</a:t>
            </a:r>
            <a:r>
              <a:rPr lang="en-US" dirty="0">
                <a:solidFill>
                  <a:schemeClr val="accent5">
                    <a:lumMod val="85000"/>
                  </a:schemeClr>
                </a:solidFill>
                <a:latin typeface="+mn-lt"/>
              </a:rPr>
              <a:t>. This aligns with the finding that weekends are the busiest days for casual riders.</a:t>
            </a:r>
          </a:p>
        </p:txBody>
      </p:sp>
      <p:sp>
        <p:nvSpPr>
          <p:cNvPr id="12" name="Google Shape;2563;p73">
            <a:extLst>
              <a:ext uri="{FF2B5EF4-FFF2-40B4-BE49-F238E27FC236}">
                <a16:creationId xmlns:a16="http://schemas.microsoft.com/office/drawing/2014/main" id="{A0BF80A2-EE22-6E82-6FF9-97579C71C438}"/>
              </a:ext>
            </a:extLst>
          </p:cNvPr>
          <p:cNvSpPr/>
          <p:nvPr/>
        </p:nvSpPr>
        <p:spPr>
          <a:xfrm>
            <a:off x="139614" y="1016812"/>
            <a:ext cx="589400" cy="543592"/>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Calistoga" panose="020B0604020202020204" charset="0"/>
              </a:rPr>
              <a:t>1</a:t>
            </a:r>
            <a:endParaRPr sz="1800" b="1" dirty="0">
              <a:latin typeface="Calistoga" panose="020B0604020202020204" charset="0"/>
            </a:endParaRPr>
          </a:p>
        </p:txBody>
      </p:sp>
      <p:sp>
        <p:nvSpPr>
          <p:cNvPr id="13" name="Google Shape;2569;p73">
            <a:hlinkClick r:id="rId3" action="ppaction://hlinksldjump"/>
            <a:extLst>
              <a:ext uri="{FF2B5EF4-FFF2-40B4-BE49-F238E27FC236}">
                <a16:creationId xmlns:a16="http://schemas.microsoft.com/office/drawing/2014/main" id="{57976248-ECF3-A296-3C12-7528A8C6C23D}"/>
              </a:ext>
            </a:extLst>
          </p:cNvPr>
          <p:cNvSpPr txBox="1">
            <a:spLocks/>
          </p:cNvSpPr>
          <p:nvPr/>
        </p:nvSpPr>
        <p:spPr>
          <a:xfrm>
            <a:off x="199034" y="1145311"/>
            <a:ext cx="477718" cy="334625"/>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sz="2000" dirty="0">
              <a:latin typeface="Calistoga" panose="020B0604020202020204" charset="0"/>
            </a:endParaRPr>
          </a:p>
        </p:txBody>
      </p:sp>
      <p:sp>
        <p:nvSpPr>
          <p:cNvPr id="14" name="TextBox 13">
            <a:extLst>
              <a:ext uri="{FF2B5EF4-FFF2-40B4-BE49-F238E27FC236}">
                <a16:creationId xmlns:a16="http://schemas.microsoft.com/office/drawing/2014/main" id="{D07C230E-FEAF-CF5A-F524-0DFECD5ED8B2}"/>
              </a:ext>
            </a:extLst>
          </p:cNvPr>
          <p:cNvSpPr txBox="1"/>
          <p:nvPr/>
        </p:nvSpPr>
        <p:spPr>
          <a:xfrm>
            <a:off x="676752" y="988565"/>
            <a:ext cx="8189351" cy="954107"/>
          </a:xfrm>
          <a:prstGeom prst="rect">
            <a:avLst/>
          </a:prstGeom>
          <a:noFill/>
        </p:spPr>
        <p:txBody>
          <a:bodyPr wrap="square">
            <a:spAutoFit/>
          </a:bodyPr>
          <a:lstStyle/>
          <a:p>
            <a:pPr marL="127000" indent="0" algn="l"/>
            <a:r>
              <a:rPr lang="en-US" sz="1400" b="1" dirty="0">
                <a:solidFill>
                  <a:schemeClr val="accent5">
                    <a:lumMod val="85000"/>
                  </a:schemeClr>
                </a:solidFill>
                <a:latin typeface="+mn-lt"/>
                <a:cs typeface="Arial"/>
              </a:rPr>
              <a:t>Membership Savings: </a:t>
            </a:r>
            <a:r>
              <a:rPr lang="en-US" sz="1400" dirty="0">
                <a:solidFill>
                  <a:schemeClr val="accent5">
                    <a:lumMod val="85000"/>
                  </a:schemeClr>
                </a:solidFill>
                <a:latin typeface="+mn-lt"/>
                <a:cs typeface="Arial"/>
                <a:sym typeface="Arial"/>
              </a:rPr>
              <a:t>Emphasize the </a:t>
            </a:r>
            <a:r>
              <a:rPr lang="en-US" sz="1400" b="1" dirty="0">
                <a:solidFill>
                  <a:srgbClr val="EABDEF"/>
                </a:solidFill>
                <a:latin typeface="+mn-lt"/>
                <a:cs typeface="Arial"/>
                <a:sym typeface="Arial"/>
              </a:rPr>
              <a:t>convenience</a:t>
            </a:r>
            <a:r>
              <a:rPr lang="en-US" sz="1400" dirty="0">
                <a:solidFill>
                  <a:schemeClr val="accent5">
                    <a:lumMod val="85000"/>
                  </a:schemeClr>
                </a:solidFill>
                <a:latin typeface="+mn-lt"/>
                <a:cs typeface="Arial"/>
                <a:sym typeface="Arial"/>
              </a:rPr>
              <a:t> and </a:t>
            </a:r>
            <a:r>
              <a:rPr lang="en-US" sz="1400" b="1" dirty="0">
                <a:solidFill>
                  <a:srgbClr val="92D050"/>
                </a:solidFill>
                <a:latin typeface="+mn-lt"/>
                <a:cs typeface="Arial"/>
                <a:sym typeface="Arial"/>
              </a:rPr>
              <a:t>cost savings </a:t>
            </a:r>
            <a:r>
              <a:rPr lang="en-US" sz="1400" dirty="0">
                <a:solidFill>
                  <a:schemeClr val="accent5">
                    <a:lumMod val="85000"/>
                  </a:schemeClr>
                </a:solidFill>
                <a:latin typeface="+mn-lt"/>
                <a:cs typeface="Arial"/>
                <a:sym typeface="Arial"/>
              </a:rPr>
              <a:t>of being a member, especially for frequent riders. Showcase how membership allows for easy access to bikes during peak hours and offers discounted rates compared to casual usage. This addresses the finding that members tend to use bikes more during the week, potentially for commuting purposes.</a:t>
            </a:r>
          </a:p>
        </p:txBody>
      </p:sp>
      <p:sp>
        <p:nvSpPr>
          <p:cNvPr id="17" name="Google Shape;2563;p73">
            <a:extLst>
              <a:ext uri="{FF2B5EF4-FFF2-40B4-BE49-F238E27FC236}">
                <a16:creationId xmlns:a16="http://schemas.microsoft.com/office/drawing/2014/main" id="{08ABF1A0-9BD0-2638-BA2E-EAC56966EA59}"/>
              </a:ext>
            </a:extLst>
          </p:cNvPr>
          <p:cNvSpPr/>
          <p:nvPr/>
        </p:nvSpPr>
        <p:spPr>
          <a:xfrm>
            <a:off x="139614" y="3077991"/>
            <a:ext cx="589400" cy="543592"/>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Calistoga" panose="020B0604020202020204" charset="0"/>
              </a:rPr>
              <a:t>2</a:t>
            </a:r>
            <a:endParaRPr sz="1800" b="1" dirty="0">
              <a:latin typeface="Calistoga" panose="020B0604020202020204" charset="0"/>
            </a:endParaRPr>
          </a:p>
        </p:txBody>
      </p:sp>
      <p:pic>
        <p:nvPicPr>
          <p:cNvPr id="24" name="Picture 23">
            <a:extLst>
              <a:ext uri="{FF2B5EF4-FFF2-40B4-BE49-F238E27FC236}">
                <a16:creationId xmlns:a16="http://schemas.microsoft.com/office/drawing/2014/main" id="{E27AD246-7AF1-BC11-97EB-FE2669C927E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576365" y="3709876"/>
            <a:ext cx="2567635" cy="1426210"/>
          </a:xfrm>
          <a:prstGeom prst="rect">
            <a:avLst/>
          </a:prstGeom>
        </p:spPr>
      </p:pic>
      <p:pic>
        <p:nvPicPr>
          <p:cNvPr id="25" name="Picture 24">
            <a:extLst>
              <a:ext uri="{FF2B5EF4-FFF2-40B4-BE49-F238E27FC236}">
                <a16:creationId xmlns:a16="http://schemas.microsoft.com/office/drawing/2014/main" id="{0BC2EFB7-A963-2310-AE6A-069766E7414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576365" y="1813833"/>
            <a:ext cx="2022653" cy="1264158"/>
          </a:xfrm>
          <a:prstGeom prst="rect">
            <a:avLst/>
          </a:prstGeom>
        </p:spPr>
      </p:pic>
    </p:spTree>
    <p:extLst>
      <p:ext uri="{BB962C8B-B14F-4D97-AF65-F5344CB8AC3E}">
        <p14:creationId xmlns:p14="http://schemas.microsoft.com/office/powerpoint/2010/main" val="74167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80">
                                          <p:stCondLst>
                                            <p:cond delay="0"/>
                                          </p:stCondLst>
                                        </p:cTn>
                                        <p:tgtEl>
                                          <p:spTgt spid="12"/>
                                        </p:tgtEl>
                                      </p:cBhvr>
                                    </p:animEffect>
                                    <p:anim calcmode="lin" valueType="num">
                                      <p:cBhvr>
                                        <p:cTn id="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
                                        </p:tgtEl>
                                      </p:cBhvr>
                                      <p:to x="100000" y="60000"/>
                                    </p:animScale>
                                    <p:animScale>
                                      <p:cBhvr>
                                        <p:cTn id="14" dur="166" decel="50000">
                                          <p:stCondLst>
                                            <p:cond delay="676"/>
                                          </p:stCondLst>
                                        </p:cTn>
                                        <p:tgtEl>
                                          <p:spTgt spid="12"/>
                                        </p:tgtEl>
                                      </p:cBhvr>
                                      <p:to x="100000" y="100000"/>
                                    </p:animScale>
                                    <p:animScale>
                                      <p:cBhvr>
                                        <p:cTn id="15" dur="26">
                                          <p:stCondLst>
                                            <p:cond delay="1312"/>
                                          </p:stCondLst>
                                        </p:cTn>
                                        <p:tgtEl>
                                          <p:spTgt spid="12"/>
                                        </p:tgtEl>
                                      </p:cBhvr>
                                      <p:to x="100000" y="80000"/>
                                    </p:animScale>
                                    <p:animScale>
                                      <p:cBhvr>
                                        <p:cTn id="16" dur="166" decel="50000">
                                          <p:stCondLst>
                                            <p:cond delay="1338"/>
                                          </p:stCondLst>
                                        </p:cTn>
                                        <p:tgtEl>
                                          <p:spTgt spid="12"/>
                                        </p:tgtEl>
                                      </p:cBhvr>
                                      <p:to x="100000" y="100000"/>
                                    </p:animScale>
                                    <p:animScale>
                                      <p:cBhvr>
                                        <p:cTn id="17" dur="26">
                                          <p:stCondLst>
                                            <p:cond delay="1642"/>
                                          </p:stCondLst>
                                        </p:cTn>
                                        <p:tgtEl>
                                          <p:spTgt spid="12"/>
                                        </p:tgtEl>
                                      </p:cBhvr>
                                      <p:to x="100000" y="90000"/>
                                    </p:animScale>
                                    <p:animScale>
                                      <p:cBhvr>
                                        <p:cTn id="18" dur="166" decel="50000">
                                          <p:stCondLst>
                                            <p:cond delay="1668"/>
                                          </p:stCondLst>
                                        </p:cTn>
                                        <p:tgtEl>
                                          <p:spTgt spid="12"/>
                                        </p:tgtEl>
                                      </p:cBhvr>
                                      <p:to x="100000" y="100000"/>
                                    </p:animScale>
                                    <p:animScale>
                                      <p:cBhvr>
                                        <p:cTn id="19" dur="26">
                                          <p:stCondLst>
                                            <p:cond delay="1808"/>
                                          </p:stCondLst>
                                        </p:cTn>
                                        <p:tgtEl>
                                          <p:spTgt spid="12"/>
                                        </p:tgtEl>
                                      </p:cBhvr>
                                      <p:to x="100000" y="95000"/>
                                    </p:animScale>
                                    <p:animScale>
                                      <p:cBhvr>
                                        <p:cTn id="20" dur="166" decel="50000">
                                          <p:stCondLst>
                                            <p:cond delay="1834"/>
                                          </p:stCondLst>
                                        </p:cTn>
                                        <p:tgtEl>
                                          <p:spTgt spid="12"/>
                                        </p:tgtEl>
                                      </p:cBhvr>
                                      <p:to x="100000" y="100000"/>
                                    </p:animScale>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26"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80">
                                          <p:stCondLst>
                                            <p:cond delay="0"/>
                                          </p:stCondLst>
                                        </p:cTn>
                                        <p:tgtEl>
                                          <p:spTgt spid="17"/>
                                        </p:tgtEl>
                                      </p:cBhvr>
                                    </p:animEffect>
                                    <p:anim calcmode="lin" valueType="num">
                                      <p:cBhvr>
                                        <p:cTn id="27"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2" dur="26">
                                          <p:stCondLst>
                                            <p:cond delay="650"/>
                                          </p:stCondLst>
                                        </p:cTn>
                                        <p:tgtEl>
                                          <p:spTgt spid="17"/>
                                        </p:tgtEl>
                                      </p:cBhvr>
                                      <p:to x="100000" y="60000"/>
                                    </p:animScale>
                                    <p:animScale>
                                      <p:cBhvr>
                                        <p:cTn id="33" dur="166" decel="50000">
                                          <p:stCondLst>
                                            <p:cond delay="676"/>
                                          </p:stCondLst>
                                        </p:cTn>
                                        <p:tgtEl>
                                          <p:spTgt spid="17"/>
                                        </p:tgtEl>
                                      </p:cBhvr>
                                      <p:to x="100000" y="100000"/>
                                    </p:animScale>
                                    <p:animScale>
                                      <p:cBhvr>
                                        <p:cTn id="34" dur="26">
                                          <p:stCondLst>
                                            <p:cond delay="1312"/>
                                          </p:stCondLst>
                                        </p:cTn>
                                        <p:tgtEl>
                                          <p:spTgt spid="17"/>
                                        </p:tgtEl>
                                      </p:cBhvr>
                                      <p:to x="100000" y="80000"/>
                                    </p:animScale>
                                    <p:animScale>
                                      <p:cBhvr>
                                        <p:cTn id="35" dur="166" decel="50000">
                                          <p:stCondLst>
                                            <p:cond delay="1338"/>
                                          </p:stCondLst>
                                        </p:cTn>
                                        <p:tgtEl>
                                          <p:spTgt spid="17"/>
                                        </p:tgtEl>
                                      </p:cBhvr>
                                      <p:to x="100000" y="100000"/>
                                    </p:animScale>
                                    <p:animScale>
                                      <p:cBhvr>
                                        <p:cTn id="36" dur="26">
                                          <p:stCondLst>
                                            <p:cond delay="1642"/>
                                          </p:stCondLst>
                                        </p:cTn>
                                        <p:tgtEl>
                                          <p:spTgt spid="17"/>
                                        </p:tgtEl>
                                      </p:cBhvr>
                                      <p:to x="100000" y="90000"/>
                                    </p:animScale>
                                    <p:animScale>
                                      <p:cBhvr>
                                        <p:cTn id="37" dur="166" decel="50000">
                                          <p:stCondLst>
                                            <p:cond delay="1668"/>
                                          </p:stCondLst>
                                        </p:cTn>
                                        <p:tgtEl>
                                          <p:spTgt spid="17"/>
                                        </p:tgtEl>
                                      </p:cBhvr>
                                      <p:to x="100000" y="100000"/>
                                    </p:animScale>
                                    <p:animScale>
                                      <p:cBhvr>
                                        <p:cTn id="38" dur="26">
                                          <p:stCondLst>
                                            <p:cond delay="1808"/>
                                          </p:stCondLst>
                                        </p:cTn>
                                        <p:tgtEl>
                                          <p:spTgt spid="17"/>
                                        </p:tgtEl>
                                      </p:cBhvr>
                                      <p:to x="100000" y="95000"/>
                                    </p:animScale>
                                    <p:animScale>
                                      <p:cBhvr>
                                        <p:cTn id="39" dur="166" decel="50000">
                                          <p:stCondLst>
                                            <p:cond delay="1834"/>
                                          </p:stCondLst>
                                        </p:cTn>
                                        <p:tgtEl>
                                          <p:spTgt spid="17"/>
                                        </p:tgtEl>
                                      </p:cBhvr>
                                      <p:to x="100000" y="100000"/>
                                    </p:animScale>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par>
                          <p:cTn id="47" fill="hold">
                            <p:stCondLst>
                              <p:cond delay="2500"/>
                            </p:stCondLst>
                            <p:childTnLst>
                              <p:par>
                                <p:cTn id="48" presetID="10" presetClass="entr" presetSubtype="0"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4" grpId="0"/>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EA5043-E62A-C5FA-1169-81F2DD63523A}"/>
              </a:ext>
            </a:extLst>
          </p:cNvPr>
          <p:cNvSpPr txBox="1"/>
          <p:nvPr/>
        </p:nvSpPr>
        <p:spPr>
          <a:xfrm>
            <a:off x="736810" y="755910"/>
            <a:ext cx="7887811" cy="1384995"/>
          </a:xfrm>
          <a:prstGeom prst="rect">
            <a:avLst/>
          </a:prstGeom>
          <a:noFill/>
        </p:spPr>
        <p:txBody>
          <a:bodyPr wrap="square" rtlCol="0">
            <a:spAutoFit/>
          </a:bodyPr>
          <a:lstStyle/>
          <a:p>
            <a:pPr algn="l"/>
            <a:r>
              <a:rPr lang="en-US" b="1" dirty="0">
                <a:solidFill>
                  <a:schemeClr val="accent5">
                    <a:lumMod val="85000"/>
                  </a:schemeClr>
                </a:solidFill>
                <a:latin typeface="+mn-lt"/>
                <a:sym typeface="Voces"/>
              </a:rPr>
              <a:t>Develop Partnerships </a:t>
            </a:r>
            <a:r>
              <a:rPr lang="en-US" b="1" dirty="0">
                <a:solidFill>
                  <a:schemeClr val="accent5">
                    <a:lumMod val="85000"/>
                  </a:schemeClr>
                </a:solidFill>
                <a:latin typeface="+mn-lt"/>
              </a:rPr>
              <a:t>with Local Businesses: </a:t>
            </a:r>
            <a:r>
              <a:rPr lang="en-US" dirty="0">
                <a:solidFill>
                  <a:schemeClr val="accent5">
                    <a:lumMod val="85000"/>
                  </a:schemeClr>
                </a:solidFill>
                <a:latin typeface="+mn-lt"/>
                <a:sym typeface="Voces"/>
              </a:rPr>
              <a:t>Collaborate with </a:t>
            </a:r>
            <a:r>
              <a:rPr lang="en-US" b="1" dirty="0">
                <a:solidFill>
                  <a:srgbClr val="EABDEF"/>
                </a:solidFill>
                <a:latin typeface="+mn-lt"/>
                <a:sym typeface="Voces"/>
              </a:rPr>
              <a:t>local businesses</a:t>
            </a:r>
            <a:r>
              <a:rPr lang="en-US" dirty="0">
                <a:solidFill>
                  <a:schemeClr val="accent5">
                    <a:lumMod val="85000"/>
                  </a:schemeClr>
                </a:solidFill>
                <a:latin typeface="+mn-lt"/>
                <a:sym typeface="Voces"/>
              </a:rPr>
              <a:t>, particularly those that attract casual riders, to offer joint promotions or discounts. For example, partnering with outdoor gear stores or tourist attractions can provide added value to casual riders who may engage in more leisurely or exploratory trips. This addresses the finding that casual riders tend to cover more distances.</a:t>
            </a:r>
          </a:p>
          <a:p>
            <a:endParaRPr lang="en-US" dirty="0"/>
          </a:p>
        </p:txBody>
      </p:sp>
      <p:sp>
        <p:nvSpPr>
          <p:cNvPr id="5" name="Google Shape;2563;p73">
            <a:extLst>
              <a:ext uri="{FF2B5EF4-FFF2-40B4-BE49-F238E27FC236}">
                <a16:creationId xmlns:a16="http://schemas.microsoft.com/office/drawing/2014/main" id="{749EC94E-CFE8-E36B-2FC4-3762726E2F26}"/>
              </a:ext>
            </a:extLst>
          </p:cNvPr>
          <p:cNvSpPr/>
          <p:nvPr/>
        </p:nvSpPr>
        <p:spPr>
          <a:xfrm>
            <a:off x="74258" y="807116"/>
            <a:ext cx="589400" cy="543592"/>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Calistoga" panose="020B0604020202020204" charset="0"/>
              </a:rPr>
              <a:t>3</a:t>
            </a:r>
            <a:endParaRPr sz="1800" b="1" dirty="0">
              <a:latin typeface="Calistoga" panose="020B0604020202020204" charset="0"/>
            </a:endParaRPr>
          </a:p>
        </p:txBody>
      </p:sp>
      <p:sp>
        <p:nvSpPr>
          <p:cNvPr id="6" name="Google Shape;2563;p73">
            <a:extLst>
              <a:ext uri="{FF2B5EF4-FFF2-40B4-BE49-F238E27FC236}">
                <a16:creationId xmlns:a16="http://schemas.microsoft.com/office/drawing/2014/main" id="{751B625B-76D4-179D-9287-F15BEB18BEEE}"/>
              </a:ext>
            </a:extLst>
          </p:cNvPr>
          <p:cNvSpPr/>
          <p:nvPr/>
        </p:nvSpPr>
        <p:spPr>
          <a:xfrm>
            <a:off x="74258" y="2884729"/>
            <a:ext cx="589400" cy="543592"/>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Calistoga" panose="020B0604020202020204" charset="0"/>
              </a:rPr>
              <a:t>4</a:t>
            </a:r>
            <a:endParaRPr sz="1800" b="1" dirty="0">
              <a:latin typeface="Calistoga" panose="020B0604020202020204" charset="0"/>
            </a:endParaRPr>
          </a:p>
        </p:txBody>
      </p:sp>
      <p:sp>
        <p:nvSpPr>
          <p:cNvPr id="7" name="TextBox 6">
            <a:extLst>
              <a:ext uri="{FF2B5EF4-FFF2-40B4-BE49-F238E27FC236}">
                <a16:creationId xmlns:a16="http://schemas.microsoft.com/office/drawing/2014/main" id="{CAC7B644-185D-DB67-1C37-2441B4EBDD7E}"/>
              </a:ext>
            </a:extLst>
          </p:cNvPr>
          <p:cNvSpPr txBox="1"/>
          <p:nvPr/>
        </p:nvSpPr>
        <p:spPr>
          <a:xfrm>
            <a:off x="736810" y="2843545"/>
            <a:ext cx="7887811" cy="1169551"/>
          </a:xfrm>
          <a:prstGeom prst="rect">
            <a:avLst/>
          </a:prstGeom>
          <a:noFill/>
        </p:spPr>
        <p:txBody>
          <a:bodyPr wrap="square" rtlCol="0">
            <a:spAutoFit/>
          </a:bodyPr>
          <a:lstStyle/>
          <a:p>
            <a:pPr algn="l"/>
            <a:r>
              <a:rPr lang="en-US" b="1" dirty="0">
                <a:solidFill>
                  <a:schemeClr val="accent5">
                    <a:lumMod val="85000"/>
                  </a:schemeClr>
                </a:solidFill>
                <a:latin typeface="+mn-lt"/>
              </a:rPr>
              <a:t>Loyalty and Referral Programs: </a:t>
            </a:r>
            <a:r>
              <a:rPr lang="en-US" dirty="0">
                <a:solidFill>
                  <a:schemeClr val="accent5">
                    <a:lumMod val="85000"/>
                  </a:schemeClr>
                </a:solidFill>
                <a:latin typeface="+mn-lt"/>
              </a:rPr>
              <a:t>Implement loyalty programs to reward regular users during the lower months. Offer incentives such as </a:t>
            </a:r>
            <a:r>
              <a:rPr lang="en-US" b="1" dirty="0">
                <a:solidFill>
                  <a:srgbClr val="EABDEF"/>
                </a:solidFill>
                <a:latin typeface="+mn-lt"/>
              </a:rPr>
              <a:t>free ride credits</a:t>
            </a:r>
            <a:r>
              <a:rPr lang="en-US" dirty="0">
                <a:solidFill>
                  <a:schemeClr val="accent5">
                    <a:lumMod val="85000"/>
                  </a:schemeClr>
                </a:solidFill>
                <a:latin typeface="+mn-lt"/>
              </a:rPr>
              <a:t>, </a:t>
            </a:r>
            <a:r>
              <a:rPr lang="en-US" b="1" dirty="0">
                <a:solidFill>
                  <a:srgbClr val="46A5E6"/>
                </a:solidFill>
                <a:latin typeface="+mn-lt"/>
              </a:rPr>
              <a:t>exclusive perks</a:t>
            </a:r>
            <a:r>
              <a:rPr lang="en-US" dirty="0">
                <a:solidFill>
                  <a:schemeClr val="accent5">
                    <a:lumMod val="85000"/>
                  </a:schemeClr>
                </a:solidFill>
                <a:latin typeface="+mn-lt"/>
              </a:rPr>
              <a:t>, or</a:t>
            </a:r>
            <a:r>
              <a:rPr lang="en-US" b="1" dirty="0">
                <a:solidFill>
                  <a:schemeClr val="accent5">
                    <a:lumMod val="85000"/>
                  </a:schemeClr>
                </a:solidFill>
                <a:latin typeface="+mn-lt"/>
              </a:rPr>
              <a:t> </a:t>
            </a:r>
            <a:r>
              <a:rPr lang="en-US" b="1" dirty="0">
                <a:solidFill>
                  <a:srgbClr val="92D050"/>
                </a:solidFill>
                <a:latin typeface="+mn-lt"/>
              </a:rPr>
              <a:t>priority bike access</a:t>
            </a:r>
            <a:r>
              <a:rPr lang="en-US" dirty="0">
                <a:solidFill>
                  <a:schemeClr val="accent5">
                    <a:lumMod val="85000"/>
                  </a:schemeClr>
                </a:solidFill>
                <a:latin typeface="+mn-lt"/>
              </a:rPr>
              <a:t>. Additionally, encourage current users to refer their friends, family, or colleagues to join the bike share service by providing referral bonuses or discounts.</a:t>
            </a:r>
          </a:p>
          <a:p>
            <a:endParaRPr lang="en-US" dirty="0"/>
          </a:p>
        </p:txBody>
      </p:sp>
      <p:pic>
        <p:nvPicPr>
          <p:cNvPr id="11" name="Picture 10">
            <a:extLst>
              <a:ext uri="{FF2B5EF4-FFF2-40B4-BE49-F238E27FC236}">
                <a16:creationId xmlns:a16="http://schemas.microsoft.com/office/drawing/2014/main" id="{30EEDDB7-B066-3DBF-BD5B-A4F6356F895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453148" y="3609672"/>
            <a:ext cx="2112834" cy="1408556"/>
          </a:xfrm>
          <a:prstGeom prst="rect">
            <a:avLst/>
          </a:prstGeom>
        </p:spPr>
      </p:pic>
      <p:pic>
        <p:nvPicPr>
          <p:cNvPr id="21" name="Picture 20">
            <a:extLst>
              <a:ext uri="{FF2B5EF4-FFF2-40B4-BE49-F238E27FC236}">
                <a16:creationId xmlns:a16="http://schemas.microsoft.com/office/drawing/2014/main" id="{38300EAC-28C4-310A-F826-418A057F046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167" b="97167" l="9372" r="97551">
                        <a14:foregroundMark x1="12034" y1="42000" x2="9265" y2="54667"/>
                        <a14:foregroundMark x1="9265" y1="54667" x2="12993" y2="62000"/>
                        <a14:foregroundMark x1="12993" y1="62000" x2="15655" y2="79167"/>
                        <a14:foregroundMark x1="15655" y1="79167" x2="13419" y2="91333"/>
                        <a14:foregroundMark x1="13419" y1="91333" x2="21193" y2="87500"/>
                        <a14:foregroundMark x1="21193" y1="87500" x2="28754" y2="76000"/>
                        <a14:foregroundMark x1="28754" y1="76000" x2="29606" y2="86833"/>
                        <a14:foregroundMark x1="29606" y1="86833" x2="49414" y2="92667"/>
                        <a14:foregroundMark x1="49414" y1="92667" x2="71672" y2="93167"/>
                        <a14:foregroundMark x1="71672" y1="93167" x2="71246" y2="72667"/>
                        <a14:foregroundMark x1="71246" y1="72667" x2="72311" y2="83000"/>
                        <a14:foregroundMark x1="72311" y1="83000" x2="87433" y2="82167"/>
                        <a14:foregroundMark x1="87433" y1="82167" x2="93291" y2="68167"/>
                        <a14:foregroundMark x1="93291" y1="68167" x2="92652" y2="75167"/>
                        <a14:foregroundMark x1="56443" y1="20333" x2="41108" y2="49833"/>
                        <a14:foregroundMark x1="41108" y1="49833" x2="39936" y2="53833"/>
                        <a14:foregroundMark x1="50266" y1="9167" x2="60596" y2="8167"/>
                        <a14:foregroundMark x1="60596" y1="8167" x2="61129" y2="8167"/>
                        <a14:foregroundMark x1="48775" y1="30500" x2="43770" y2="37000"/>
                        <a14:foregroundMark x1="43770" y1="37000" x2="38552" y2="49500"/>
                        <a14:foregroundMark x1="38552" y1="49500" x2="38978" y2="53667"/>
                        <a14:foregroundMark x1="50586" y1="8667" x2="48349" y2="8833"/>
                        <a14:foregroundMark x1="9904" y1="50667" x2="21193" y2="61667"/>
                        <a14:foregroundMark x1="21193" y1="61667" x2="16933" y2="80500"/>
                        <a14:foregroundMark x1="16933" y1="80500" x2="12460" y2="89833"/>
                        <a14:foregroundMark x1="12460" y1="89833" x2="18530" y2="93000"/>
                        <a14:foregroundMark x1="18530" y1="93000" x2="36528" y2="91833"/>
                        <a14:foregroundMark x1="36528" y1="91833" x2="29393" y2="88833"/>
                        <a14:foregroundMark x1="29393" y1="88833" x2="20447" y2="89833"/>
                        <a14:foregroundMark x1="20447" y1="89833" x2="28222" y2="96667"/>
                        <a14:foregroundMark x1="28222" y1="96667" x2="48456" y2="97500"/>
                        <a14:foregroundMark x1="48456" y1="97500" x2="80724" y2="95500"/>
                        <a14:foregroundMark x1="80724" y1="95500" x2="87114" y2="97333"/>
                        <a14:foregroundMark x1="93610" y1="77833" x2="97551" y2="79333"/>
                        <a14:foregroundMark x1="88392" y1="63500" x2="83174" y2="54833"/>
                        <a14:foregroundMark x1="55059" y1="18667" x2="39191" y2="51500"/>
                        <a14:foregroundMark x1="39191" y1="51500" x2="37487" y2="53167"/>
                        <a14:foregroundMark x1="37700" y1="45167" x2="52609" y2="24333"/>
                        <a14:foregroundMark x1="52609" y1="24333" x2="53994" y2="22833"/>
                        <a14:foregroundMark x1="51864" y1="20667" x2="39936" y2="30167"/>
                        <a14:foregroundMark x1="10650" y1="92500" x2="9585" y2="91833"/>
                        <a14:foregroundMark x1="9372" y1="89167" x2="9691" y2="88000"/>
                        <a14:foregroundMark x1="51225" y1="8667" x2="56443" y2="8167"/>
                        <a14:foregroundMark x1="93717" y1="63000" x2="95634" y2="64667"/>
                        <a14:foregroundMark x1="94888" y1="66167" x2="96273" y2="66833"/>
                        <a14:foregroundMark x1="95953" y1="72167" x2="96592" y2="69333"/>
                        <a14:foregroundMark x1="96486" y1="76667" x2="96912" y2="71333"/>
                        <a14:foregroundMark x1="97125" y1="75167" x2="97444" y2="73167"/>
                        <a14:foregroundMark x1="97338" y1="78833" x2="97125" y2="76667"/>
                        <a14:foregroundMark x1="92545" y1="78000" x2="92545" y2="78000"/>
                        <a14:foregroundMark x1="51651" y1="8167" x2="50688" y2="8167"/>
                        <a14:foregroundMark x1="50553" y1="8314" x2="49308" y2="11333"/>
                        <a14:foregroundMark x1="41321" y1="38000" x2="35250" y2="43833"/>
                        <a14:foregroundMark x1="35250" y1="43833" x2="43983" y2="46833"/>
                        <a14:backgroundMark x1="50053" y1="5667" x2="51651" y2="6000"/>
                      </a14:backgroundRemoval>
                    </a14:imgEffect>
                  </a14:imgLayer>
                </a14:imgProps>
              </a:ext>
            </a:extLst>
          </a:blip>
          <a:stretch>
            <a:fillRect/>
          </a:stretch>
        </p:blipFill>
        <p:spPr>
          <a:xfrm>
            <a:off x="6579776" y="1663155"/>
            <a:ext cx="1722367" cy="1100554"/>
          </a:xfrm>
          <a:prstGeom prst="rect">
            <a:avLst/>
          </a:prstGeom>
        </p:spPr>
      </p:pic>
    </p:spTree>
    <p:extLst>
      <p:ext uri="{BB962C8B-B14F-4D97-AF65-F5344CB8AC3E}">
        <p14:creationId xmlns:p14="http://schemas.microsoft.com/office/powerpoint/2010/main" val="85153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362">
                                          <p:stCondLst>
                                            <p:cond delay="0"/>
                                          </p:stCondLst>
                                        </p:cTn>
                                        <p:tgtEl>
                                          <p:spTgt spid="5"/>
                                        </p:tgtEl>
                                      </p:cBhvr>
                                    </p:animEffect>
                                    <p:anim calcmode="lin" valueType="num">
                                      <p:cBhvr>
                                        <p:cTn id="8" dur="1139"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5"/>
                                        </p:tgtEl>
                                        <p:attrNameLst>
                                          <p:attrName>ppt_y</p:attrName>
                                        </p:attrNameLst>
                                      </p:cBhvr>
                                      <p:tavLst>
                                        <p:tav tm="0" fmla="#ppt_y-sin(pi*$)/9">
                                          <p:val>
                                            <p:fltVal val="0"/>
                                          </p:val>
                                        </p:tav>
                                        <p:tav tm="100000">
                                          <p:val>
                                            <p:fltVal val="1"/>
                                          </p:val>
                                        </p:tav>
                                      </p:tavLst>
                                    </p:anim>
                                    <p:anim calcmode="lin" valueType="num">
                                      <p:cBhvr>
                                        <p:cTn id="11" dur="207" tmFilter="0, 0; 0.125,0.2665; 0.25,0.4; 0.375,0.465; 0.5,0.5;  0.625,0.535; 0.75,0.6; 0.875,0.7335; 1,1">
                                          <p:stCondLst>
                                            <p:cond delay="828"/>
                                          </p:stCondLst>
                                        </p:cTn>
                                        <p:tgtEl>
                                          <p:spTgt spid="5"/>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5"/>
                                        </p:tgtEl>
                                        <p:attrNameLst>
                                          <p:attrName>ppt_y</p:attrName>
                                        </p:attrNameLst>
                                      </p:cBhvr>
                                      <p:tavLst>
                                        <p:tav tm="0" fmla="#ppt_y-sin(pi*$)/81">
                                          <p:val>
                                            <p:fltVal val="0"/>
                                          </p:val>
                                        </p:tav>
                                        <p:tav tm="100000">
                                          <p:val>
                                            <p:fltVal val="1"/>
                                          </p:val>
                                        </p:tav>
                                      </p:tavLst>
                                    </p:anim>
                                    <p:animScale>
                                      <p:cBhvr>
                                        <p:cTn id="13" dur="16">
                                          <p:stCondLst>
                                            <p:cond delay="406"/>
                                          </p:stCondLst>
                                        </p:cTn>
                                        <p:tgtEl>
                                          <p:spTgt spid="5"/>
                                        </p:tgtEl>
                                      </p:cBhvr>
                                      <p:to x="100000" y="60000"/>
                                    </p:animScale>
                                    <p:animScale>
                                      <p:cBhvr>
                                        <p:cTn id="14" dur="104" decel="50000">
                                          <p:stCondLst>
                                            <p:cond delay="423"/>
                                          </p:stCondLst>
                                        </p:cTn>
                                        <p:tgtEl>
                                          <p:spTgt spid="5"/>
                                        </p:tgtEl>
                                      </p:cBhvr>
                                      <p:to x="100000" y="100000"/>
                                    </p:animScale>
                                    <p:animScale>
                                      <p:cBhvr>
                                        <p:cTn id="15" dur="16">
                                          <p:stCondLst>
                                            <p:cond delay="820"/>
                                          </p:stCondLst>
                                        </p:cTn>
                                        <p:tgtEl>
                                          <p:spTgt spid="5"/>
                                        </p:tgtEl>
                                      </p:cBhvr>
                                      <p:to x="100000" y="80000"/>
                                    </p:animScale>
                                    <p:animScale>
                                      <p:cBhvr>
                                        <p:cTn id="16" dur="104" decel="50000">
                                          <p:stCondLst>
                                            <p:cond delay="836"/>
                                          </p:stCondLst>
                                        </p:cTn>
                                        <p:tgtEl>
                                          <p:spTgt spid="5"/>
                                        </p:tgtEl>
                                      </p:cBhvr>
                                      <p:to x="100000" y="100000"/>
                                    </p:animScale>
                                    <p:animScale>
                                      <p:cBhvr>
                                        <p:cTn id="17" dur="16">
                                          <p:stCondLst>
                                            <p:cond delay="1026"/>
                                          </p:stCondLst>
                                        </p:cTn>
                                        <p:tgtEl>
                                          <p:spTgt spid="5"/>
                                        </p:tgtEl>
                                      </p:cBhvr>
                                      <p:to x="100000" y="90000"/>
                                    </p:animScale>
                                    <p:animScale>
                                      <p:cBhvr>
                                        <p:cTn id="18" dur="104" decel="50000">
                                          <p:stCondLst>
                                            <p:cond delay="1042"/>
                                          </p:stCondLst>
                                        </p:cTn>
                                        <p:tgtEl>
                                          <p:spTgt spid="5"/>
                                        </p:tgtEl>
                                      </p:cBhvr>
                                      <p:to x="100000" y="100000"/>
                                    </p:animScale>
                                    <p:animScale>
                                      <p:cBhvr>
                                        <p:cTn id="19" dur="16">
                                          <p:stCondLst>
                                            <p:cond delay="1130"/>
                                          </p:stCondLst>
                                        </p:cTn>
                                        <p:tgtEl>
                                          <p:spTgt spid="5"/>
                                        </p:tgtEl>
                                      </p:cBhvr>
                                      <p:to x="100000" y="95000"/>
                                    </p:animScale>
                                    <p:animScale>
                                      <p:cBhvr>
                                        <p:cTn id="20" dur="104" decel="50000">
                                          <p:stCondLst>
                                            <p:cond delay="1146"/>
                                          </p:stCondLst>
                                        </p:cTn>
                                        <p:tgtEl>
                                          <p:spTgt spid="5"/>
                                        </p:tgtEl>
                                      </p:cBhvr>
                                      <p:to x="100000" y="100000"/>
                                    </p:animScale>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26"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362">
                                          <p:stCondLst>
                                            <p:cond delay="0"/>
                                          </p:stCondLst>
                                        </p:cTn>
                                        <p:tgtEl>
                                          <p:spTgt spid="6"/>
                                        </p:tgtEl>
                                      </p:cBhvr>
                                    </p:animEffect>
                                    <p:anim calcmode="lin" valueType="num">
                                      <p:cBhvr>
                                        <p:cTn id="27" dur="1139"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8" dur="415"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9" dur="415" tmFilter="0, 0; 0.125,0.2665; 0.25,0.4; 0.375,0.465; 0.5,0.5;  0.625,0.535; 0.75,0.6; 0.875,0.7335; 1,1">
                                          <p:stCondLst>
                                            <p:cond delay="415"/>
                                          </p:stCondLst>
                                        </p:cTn>
                                        <p:tgtEl>
                                          <p:spTgt spid="6"/>
                                        </p:tgtEl>
                                        <p:attrNameLst>
                                          <p:attrName>ppt_y</p:attrName>
                                        </p:attrNameLst>
                                      </p:cBhvr>
                                      <p:tavLst>
                                        <p:tav tm="0" fmla="#ppt_y-sin(pi*$)/9">
                                          <p:val>
                                            <p:fltVal val="0"/>
                                          </p:val>
                                        </p:tav>
                                        <p:tav tm="100000">
                                          <p:val>
                                            <p:fltVal val="1"/>
                                          </p:val>
                                        </p:tav>
                                      </p:tavLst>
                                    </p:anim>
                                    <p:anim calcmode="lin" valueType="num">
                                      <p:cBhvr>
                                        <p:cTn id="30" dur="207" tmFilter="0, 0; 0.125,0.2665; 0.25,0.4; 0.375,0.465; 0.5,0.5;  0.625,0.535; 0.75,0.6; 0.875,0.7335; 1,1">
                                          <p:stCondLst>
                                            <p:cond delay="828"/>
                                          </p:stCondLst>
                                        </p:cTn>
                                        <p:tgtEl>
                                          <p:spTgt spid="6"/>
                                        </p:tgtEl>
                                        <p:attrNameLst>
                                          <p:attrName>ppt_y</p:attrName>
                                        </p:attrNameLst>
                                      </p:cBhvr>
                                      <p:tavLst>
                                        <p:tav tm="0" fmla="#ppt_y-sin(pi*$)/27">
                                          <p:val>
                                            <p:fltVal val="0"/>
                                          </p:val>
                                        </p:tav>
                                        <p:tav tm="100000">
                                          <p:val>
                                            <p:fltVal val="1"/>
                                          </p:val>
                                        </p:tav>
                                      </p:tavLst>
                                    </p:anim>
                                    <p:anim calcmode="lin" valueType="num">
                                      <p:cBhvr>
                                        <p:cTn id="31" dur="103" tmFilter="0, 0; 0.125,0.2665; 0.25,0.4; 0.375,0.465; 0.5,0.5;  0.625,0.535; 0.75,0.6; 0.875,0.7335; 1,1">
                                          <p:stCondLst>
                                            <p:cond delay="1035"/>
                                          </p:stCondLst>
                                        </p:cTn>
                                        <p:tgtEl>
                                          <p:spTgt spid="6"/>
                                        </p:tgtEl>
                                        <p:attrNameLst>
                                          <p:attrName>ppt_y</p:attrName>
                                        </p:attrNameLst>
                                      </p:cBhvr>
                                      <p:tavLst>
                                        <p:tav tm="0" fmla="#ppt_y-sin(pi*$)/81">
                                          <p:val>
                                            <p:fltVal val="0"/>
                                          </p:val>
                                        </p:tav>
                                        <p:tav tm="100000">
                                          <p:val>
                                            <p:fltVal val="1"/>
                                          </p:val>
                                        </p:tav>
                                      </p:tavLst>
                                    </p:anim>
                                    <p:animScale>
                                      <p:cBhvr>
                                        <p:cTn id="32" dur="16">
                                          <p:stCondLst>
                                            <p:cond delay="406"/>
                                          </p:stCondLst>
                                        </p:cTn>
                                        <p:tgtEl>
                                          <p:spTgt spid="6"/>
                                        </p:tgtEl>
                                      </p:cBhvr>
                                      <p:to x="100000" y="60000"/>
                                    </p:animScale>
                                    <p:animScale>
                                      <p:cBhvr>
                                        <p:cTn id="33" dur="104" decel="50000">
                                          <p:stCondLst>
                                            <p:cond delay="423"/>
                                          </p:stCondLst>
                                        </p:cTn>
                                        <p:tgtEl>
                                          <p:spTgt spid="6"/>
                                        </p:tgtEl>
                                      </p:cBhvr>
                                      <p:to x="100000" y="100000"/>
                                    </p:animScale>
                                    <p:animScale>
                                      <p:cBhvr>
                                        <p:cTn id="34" dur="16">
                                          <p:stCondLst>
                                            <p:cond delay="820"/>
                                          </p:stCondLst>
                                        </p:cTn>
                                        <p:tgtEl>
                                          <p:spTgt spid="6"/>
                                        </p:tgtEl>
                                      </p:cBhvr>
                                      <p:to x="100000" y="80000"/>
                                    </p:animScale>
                                    <p:animScale>
                                      <p:cBhvr>
                                        <p:cTn id="35" dur="104" decel="50000">
                                          <p:stCondLst>
                                            <p:cond delay="836"/>
                                          </p:stCondLst>
                                        </p:cTn>
                                        <p:tgtEl>
                                          <p:spTgt spid="6"/>
                                        </p:tgtEl>
                                      </p:cBhvr>
                                      <p:to x="100000" y="100000"/>
                                    </p:animScale>
                                    <p:animScale>
                                      <p:cBhvr>
                                        <p:cTn id="36" dur="16">
                                          <p:stCondLst>
                                            <p:cond delay="1026"/>
                                          </p:stCondLst>
                                        </p:cTn>
                                        <p:tgtEl>
                                          <p:spTgt spid="6"/>
                                        </p:tgtEl>
                                      </p:cBhvr>
                                      <p:to x="100000" y="90000"/>
                                    </p:animScale>
                                    <p:animScale>
                                      <p:cBhvr>
                                        <p:cTn id="37" dur="104" decel="50000">
                                          <p:stCondLst>
                                            <p:cond delay="1042"/>
                                          </p:stCondLst>
                                        </p:cTn>
                                        <p:tgtEl>
                                          <p:spTgt spid="6"/>
                                        </p:tgtEl>
                                      </p:cBhvr>
                                      <p:to x="100000" y="100000"/>
                                    </p:animScale>
                                    <p:animScale>
                                      <p:cBhvr>
                                        <p:cTn id="38" dur="16">
                                          <p:stCondLst>
                                            <p:cond delay="1130"/>
                                          </p:stCondLst>
                                        </p:cTn>
                                        <p:tgtEl>
                                          <p:spTgt spid="6"/>
                                        </p:tgtEl>
                                      </p:cBhvr>
                                      <p:to x="100000" y="95000"/>
                                    </p:animScale>
                                    <p:animScale>
                                      <p:cBhvr>
                                        <p:cTn id="39" dur="104" decel="50000">
                                          <p:stCondLst>
                                            <p:cond delay="1146"/>
                                          </p:stCondLst>
                                        </p:cTn>
                                        <p:tgtEl>
                                          <p:spTgt spid="6"/>
                                        </p:tgtEl>
                                      </p:cBhvr>
                                      <p:to x="100000" y="100000"/>
                                    </p:animScale>
                                  </p:childTnLst>
                                </p:cTn>
                              </p:par>
                              <p:par>
                                <p:cTn id="40" presetID="10"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par>
                          <p:cTn id="43" fill="hold">
                            <p:stCondLst>
                              <p:cond delay="1250"/>
                            </p:stCondLst>
                            <p:childTnLst>
                              <p:par>
                                <p:cTn id="44" presetID="10"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par>
                          <p:cTn id="47" fill="hold">
                            <p:stCondLst>
                              <p:cond delay="1750"/>
                            </p:stCondLst>
                            <p:childTnLst>
                              <p:par>
                                <p:cTn id="48" presetID="10" presetClass="entr" presetSubtype="0"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2893-50F9-D1FE-6BC6-9EF24B084A9F}"/>
              </a:ext>
            </a:extLst>
          </p:cNvPr>
          <p:cNvSpPr>
            <a:spLocks noGrp="1"/>
          </p:cNvSpPr>
          <p:nvPr>
            <p:ph type="title"/>
          </p:nvPr>
        </p:nvSpPr>
        <p:spPr/>
        <p:txBody>
          <a:bodyPr/>
          <a:lstStyle/>
          <a:p>
            <a:r>
              <a:rPr lang="en-US" sz="10000" dirty="0">
                <a:effectLst>
                  <a:outerShdw blurRad="38100" dist="38100" dir="2700000" algn="tl">
                    <a:srgbClr val="000000">
                      <a:alpha val="43137"/>
                    </a:srgbClr>
                  </a:outerShdw>
                </a:effectLst>
              </a:rPr>
              <a:t>Thanks!</a:t>
            </a:r>
          </a:p>
        </p:txBody>
      </p:sp>
    </p:spTree>
    <p:extLst>
      <p:ext uri="{BB962C8B-B14F-4D97-AF65-F5344CB8AC3E}">
        <p14:creationId xmlns:p14="http://schemas.microsoft.com/office/powerpoint/2010/main" val="124038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73"/>
          <p:cNvSpPr/>
          <p:nvPr/>
        </p:nvSpPr>
        <p:spPr>
          <a:xfrm>
            <a:off x="800496" y="2405752"/>
            <a:ext cx="935700" cy="93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3"/>
          <p:cNvSpPr/>
          <p:nvPr/>
        </p:nvSpPr>
        <p:spPr>
          <a:xfrm>
            <a:off x="4488471" y="1223171"/>
            <a:ext cx="935700" cy="93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3"/>
          <p:cNvSpPr/>
          <p:nvPr/>
        </p:nvSpPr>
        <p:spPr>
          <a:xfrm>
            <a:off x="800489" y="1223171"/>
            <a:ext cx="935700" cy="93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3"/>
          <p:cNvSpPr/>
          <p:nvPr/>
        </p:nvSpPr>
        <p:spPr>
          <a:xfrm>
            <a:off x="800489" y="3608754"/>
            <a:ext cx="935700" cy="93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3"/>
          <p:cNvSpPr/>
          <p:nvPr/>
        </p:nvSpPr>
        <p:spPr>
          <a:xfrm>
            <a:off x="4488464" y="2405254"/>
            <a:ext cx="935700" cy="93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3">
            <a:hlinkClick r:id="" action="ppaction://noaction"/>
          </p:cNvPr>
          <p:cNvSpPr txBox="1">
            <a:spLocks noGrp="1"/>
          </p:cNvSpPr>
          <p:nvPr>
            <p:ph type="ctrTitle" idx="6"/>
          </p:nvPr>
        </p:nvSpPr>
        <p:spPr>
          <a:xfrm>
            <a:off x="1858175" y="3884037"/>
            <a:ext cx="2713800" cy="342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effectLst>
                  <a:outerShdw blurRad="38100" dist="38100" dir="2700000" algn="tl">
                    <a:srgbClr val="000000">
                      <a:alpha val="43137"/>
                    </a:srgbClr>
                  </a:outerShdw>
                </a:effectLst>
              </a:rPr>
              <a:t>Data Limitations</a:t>
            </a:r>
          </a:p>
        </p:txBody>
      </p:sp>
      <p:sp>
        <p:nvSpPr>
          <p:cNvPr id="2573" name="Google Shape;2573;p73">
            <a:hlinkClick r:id="rId3" action="ppaction://hlinksldjump"/>
          </p:cNvPr>
          <p:cNvSpPr txBox="1">
            <a:spLocks noGrp="1"/>
          </p:cNvSpPr>
          <p:nvPr>
            <p:ph type="ctrTitle" idx="3"/>
          </p:nvPr>
        </p:nvSpPr>
        <p:spPr>
          <a:xfrm>
            <a:off x="1818989" y="2701954"/>
            <a:ext cx="2713800" cy="342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effectLst>
                  <a:outerShdw blurRad="38100" dist="38100" dir="2700000" algn="tl">
                    <a:srgbClr val="000000">
                      <a:alpha val="43137"/>
                    </a:srgbClr>
                  </a:outerShdw>
                </a:effectLst>
              </a:rPr>
              <a:t>Data Overview</a:t>
            </a:r>
          </a:p>
        </p:txBody>
      </p:sp>
      <p:sp>
        <p:nvSpPr>
          <p:cNvPr id="2575" name="Google Shape;2575;p73"/>
          <p:cNvSpPr txBox="1">
            <a:spLocks noGrp="1"/>
          </p:cNvSpPr>
          <p:nvPr>
            <p:ph type="ctrTitle" idx="15"/>
          </p:nvPr>
        </p:nvSpPr>
        <p:spPr>
          <a:xfrm>
            <a:off x="713225" y="512249"/>
            <a:ext cx="7717500" cy="577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Table of contents</a:t>
            </a:r>
            <a:endParaRPr sz="3600" dirty="0">
              <a:effectLst>
                <a:outerShdw blurRad="38100" dist="38100" dir="2700000" algn="tl">
                  <a:srgbClr val="000000">
                    <a:alpha val="43137"/>
                  </a:srgbClr>
                </a:outerShdw>
              </a:effectLst>
            </a:endParaRPr>
          </a:p>
        </p:txBody>
      </p:sp>
      <p:sp>
        <p:nvSpPr>
          <p:cNvPr id="2578" name="Google Shape;2578;p73">
            <a:hlinkClick r:id="" action="ppaction://noaction"/>
          </p:cNvPr>
          <p:cNvSpPr txBox="1">
            <a:spLocks noGrp="1"/>
          </p:cNvSpPr>
          <p:nvPr>
            <p:ph type="ctrTitle" idx="9"/>
          </p:nvPr>
        </p:nvSpPr>
        <p:spPr>
          <a:xfrm>
            <a:off x="5514023" y="1466538"/>
            <a:ext cx="2713800" cy="342300"/>
          </a:xfrm>
          <a:prstGeom prst="rect">
            <a:avLst/>
          </a:prstGeom>
        </p:spPr>
        <p:txBody>
          <a:bodyPr spcFirstLastPara="1" wrap="square" lIns="91425" tIns="0" rIns="91425" bIns="91425" anchor="t" anchorCtr="0">
            <a:noAutofit/>
          </a:bodyPr>
          <a:lstStyle/>
          <a:p>
            <a:r>
              <a:rPr lang="en" dirty="0">
                <a:effectLst>
                  <a:outerShdw blurRad="38100" dist="38100" dir="2700000" algn="tl">
                    <a:srgbClr val="000000">
                      <a:alpha val="43137"/>
                    </a:srgbClr>
                  </a:outerShdw>
                </a:effectLst>
              </a:rPr>
              <a:t>Data Analysis</a:t>
            </a:r>
            <a:endParaRPr lang="en-US" dirty="0">
              <a:effectLst>
                <a:outerShdw blurRad="38100" dist="38100" dir="2700000" algn="tl">
                  <a:srgbClr val="000000">
                    <a:alpha val="43137"/>
                  </a:srgbClr>
                </a:outerShdw>
              </a:effectLst>
            </a:endParaRPr>
          </a:p>
        </p:txBody>
      </p:sp>
      <p:sp>
        <p:nvSpPr>
          <p:cNvPr id="2580" name="Google Shape;2580;p73"/>
          <p:cNvSpPr/>
          <p:nvPr/>
        </p:nvSpPr>
        <p:spPr>
          <a:xfrm rot="3521228">
            <a:off x="411784" y="5316553"/>
            <a:ext cx="41736" cy="31310"/>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3">
            <a:hlinkClick r:id="" action="ppaction://noaction"/>
          </p:cNvPr>
          <p:cNvSpPr txBox="1">
            <a:spLocks noGrp="1"/>
          </p:cNvSpPr>
          <p:nvPr>
            <p:ph type="ctrTitle" idx="16"/>
          </p:nvPr>
        </p:nvSpPr>
        <p:spPr>
          <a:xfrm>
            <a:off x="5629704" y="2740883"/>
            <a:ext cx="2713800" cy="342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effectLst>
                  <a:outerShdw blurRad="38100" dist="38100" dir="2700000" algn="tl">
                    <a:srgbClr val="000000">
                      <a:alpha val="43137"/>
                    </a:srgbClr>
                  </a:outerShdw>
                </a:effectLst>
              </a:rPr>
              <a:t>Strategies</a:t>
            </a:r>
            <a:endParaRPr dirty="0">
              <a:effectLst>
                <a:outerShdw blurRad="38100" dist="38100" dir="2700000" algn="tl">
                  <a:srgbClr val="000000">
                    <a:alpha val="43137"/>
                  </a:srgbClr>
                </a:outerShdw>
              </a:effectLst>
            </a:endParaRPr>
          </a:p>
        </p:txBody>
      </p:sp>
      <p:sp>
        <p:nvSpPr>
          <p:cNvPr id="3" name="Title 2">
            <a:extLst>
              <a:ext uri="{FF2B5EF4-FFF2-40B4-BE49-F238E27FC236}">
                <a16:creationId xmlns:a16="http://schemas.microsoft.com/office/drawing/2014/main" id="{BD940679-08E9-96F5-93D9-FB8696E668FA}"/>
              </a:ext>
            </a:extLst>
          </p:cNvPr>
          <p:cNvSpPr>
            <a:spLocks noGrp="1"/>
          </p:cNvSpPr>
          <p:nvPr>
            <p:ph type="title" idx="2"/>
          </p:nvPr>
        </p:nvSpPr>
        <p:spPr>
          <a:xfrm>
            <a:off x="889139" y="1381862"/>
            <a:ext cx="758400" cy="576000"/>
          </a:xfrm>
        </p:spPr>
        <p:txBody>
          <a:bodyPr/>
          <a:lstStyle/>
          <a:p>
            <a:r>
              <a:rPr lang="en-US" dirty="0"/>
              <a:t>01</a:t>
            </a:r>
          </a:p>
        </p:txBody>
      </p:sp>
      <p:sp>
        <p:nvSpPr>
          <p:cNvPr id="5" name="Title 4">
            <a:extLst>
              <a:ext uri="{FF2B5EF4-FFF2-40B4-BE49-F238E27FC236}">
                <a16:creationId xmlns:a16="http://schemas.microsoft.com/office/drawing/2014/main" id="{81741E19-EFF0-2B41-B41E-232BDAE8B8D8}"/>
              </a:ext>
            </a:extLst>
          </p:cNvPr>
          <p:cNvSpPr>
            <a:spLocks noGrp="1"/>
          </p:cNvSpPr>
          <p:nvPr>
            <p:ph type="title" idx="5"/>
          </p:nvPr>
        </p:nvSpPr>
        <p:spPr>
          <a:xfrm>
            <a:off x="891539" y="2552439"/>
            <a:ext cx="756000" cy="576000"/>
          </a:xfrm>
        </p:spPr>
        <p:txBody>
          <a:bodyPr/>
          <a:lstStyle/>
          <a:p>
            <a:r>
              <a:rPr lang="en-US" dirty="0"/>
              <a:t>02</a:t>
            </a:r>
          </a:p>
        </p:txBody>
      </p:sp>
      <p:sp>
        <p:nvSpPr>
          <p:cNvPr id="7" name="Title 6">
            <a:extLst>
              <a:ext uri="{FF2B5EF4-FFF2-40B4-BE49-F238E27FC236}">
                <a16:creationId xmlns:a16="http://schemas.microsoft.com/office/drawing/2014/main" id="{4C512B7F-1D33-F257-F916-ED1147E824A2}"/>
              </a:ext>
            </a:extLst>
          </p:cNvPr>
          <p:cNvSpPr>
            <a:spLocks noGrp="1"/>
          </p:cNvSpPr>
          <p:nvPr>
            <p:ph type="title" idx="8"/>
          </p:nvPr>
        </p:nvSpPr>
        <p:spPr>
          <a:xfrm>
            <a:off x="889139" y="3767187"/>
            <a:ext cx="758400" cy="576000"/>
          </a:xfrm>
        </p:spPr>
        <p:txBody>
          <a:bodyPr/>
          <a:lstStyle/>
          <a:p>
            <a:r>
              <a:rPr lang="en-US" dirty="0"/>
              <a:t>03</a:t>
            </a:r>
          </a:p>
        </p:txBody>
      </p:sp>
      <p:sp>
        <p:nvSpPr>
          <p:cNvPr id="9" name="Title 8">
            <a:extLst>
              <a:ext uri="{FF2B5EF4-FFF2-40B4-BE49-F238E27FC236}">
                <a16:creationId xmlns:a16="http://schemas.microsoft.com/office/drawing/2014/main" id="{4A73A17C-1F4E-4CB0-04B0-953729262A00}"/>
              </a:ext>
            </a:extLst>
          </p:cNvPr>
          <p:cNvSpPr>
            <a:spLocks noGrp="1"/>
          </p:cNvSpPr>
          <p:nvPr>
            <p:ph type="title" idx="14"/>
          </p:nvPr>
        </p:nvSpPr>
        <p:spPr>
          <a:xfrm>
            <a:off x="4578314" y="1353832"/>
            <a:ext cx="756000" cy="576000"/>
          </a:xfrm>
        </p:spPr>
        <p:txBody>
          <a:bodyPr/>
          <a:lstStyle/>
          <a:p>
            <a:r>
              <a:rPr lang="en-US" dirty="0"/>
              <a:t>04</a:t>
            </a:r>
          </a:p>
        </p:txBody>
      </p:sp>
      <p:sp>
        <p:nvSpPr>
          <p:cNvPr id="11" name="Title 10">
            <a:extLst>
              <a:ext uri="{FF2B5EF4-FFF2-40B4-BE49-F238E27FC236}">
                <a16:creationId xmlns:a16="http://schemas.microsoft.com/office/drawing/2014/main" id="{E18FEE79-E89F-214B-B990-C497788E9EE1}"/>
              </a:ext>
            </a:extLst>
          </p:cNvPr>
          <p:cNvSpPr>
            <a:spLocks noGrp="1"/>
          </p:cNvSpPr>
          <p:nvPr>
            <p:ph type="title" idx="18"/>
          </p:nvPr>
        </p:nvSpPr>
        <p:spPr/>
        <p:txBody>
          <a:bodyPr/>
          <a:lstStyle/>
          <a:p>
            <a:r>
              <a:rPr lang="en-US" dirty="0"/>
              <a:t>05</a:t>
            </a:r>
          </a:p>
        </p:txBody>
      </p:sp>
      <p:sp>
        <p:nvSpPr>
          <p:cNvPr id="2" name="Google Shape;2576;p73">
            <a:hlinkClick r:id="rId4" action="ppaction://hlinksldjump"/>
            <a:extLst>
              <a:ext uri="{FF2B5EF4-FFF2-40B4-BE49-F238E27FC236}">
                <a16:creationId xmlns:a16="http://schemas.microsoft.com/office/drawing/2014/main" id="{5222A0D8-89D0-48BD-3F06-EF20E1A596F6}"/>
              </a:ext>
            </a:extLst>
          </p:cNvPr>
          <p:cNvSpPr txBox="1">
            <a:spLocks/>
          </p:cNvSpPr>
          <p:nvPr/>
        </p:nvSpPr>
        <p:spPr>
          <a:xfrm>
            <a:off x="1863314" y="1498712"/>
            <a:ext cx="2713800" cy="3423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200"/>
              <a:buFont typeface="Calistoga"/>
              <a:buNone/>
              <a:defRPr sz="2400" b="0" i="0" u="none" strike="noStrike" cap="none">
                <a:solidFill>
                  <a:schemeClr val="dk2"/>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1200"/>
              <a:buFont typeface="Calistoga"/>
              <a:buNone/>
              <a:defRPr sz="12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1200"/>
              <a:buFont typeface="Calistoga"/>
              <a:buNone/>
              <a:defRPr sz="12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1200"/>
              <a:buFont typeface="Calistoga"/>
              <a:buNone/>
              <a:defRPr sz="12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1200"/>
              <a:buFont typeface="Calistoga"/>
              <a:buNone/>
              <a:defRPr sz="12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1200"/>
              <a:buFont typeface="Calistoga"/>
              <a:buNone/>
              <a:defRPr sz="12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1200"/>
              <a:buFont typeface="Calistoga"/>
              <a:buNone/>
              <a:defRPr sz="12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1200"/>
              <a:buFont typeface="Calistoga"/>
              <a:buNone/>
              <a:defRPr sz="12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1200"/>
              <a:buFont typeface="Calistoga"/>
              <a:buNone/>
              <a:defRPr sz="1200" b="0" i="0" u="none" strike="noStrike" cap="none">
                <a:solidFill>
                  <a:schemeClr val="accent1"/>
                </a:solidFill>
                <a:latin typeface="Calistoga"/>
                <a:ea typeface="Calistoga"/>
                <a:cs typeface="Calistoga"/>
                <a:sym typeface="Calistoga"/>
              </a:defRPr>
            </a:lvl9pPr>
          </a:lstStyle>
          <a:p>
            <a:r>
              <a:rPr lang="en-US" dirty="0">
                <a:effectLst>
                  <a:outerShdw blurRad="38100" dist="38100" dir="2700000" algn="tl">
                    <a:srgbClr val="000000">
                      <a:alpha val="43137"/>
                    </a:srgbClr>
                  </a:outerShdw>
                </a:effectLst>
              </a:rPr>
              <a:t>Goal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sp>
        <p:nvSpPr>
          <p:cNvPr id="2634" name="Google Shape;2634;p77"/>
          <p:cNvSpPr txBox="1">
            <a:spLocks noGrp="1"/>
          </p:cNvSpPr>
          <p:nvPr>
            <p:ph type="ctrTitle"/>
          </p:nvPr>
        </p:nvSpPr>
        <p:spPr>
          <a:xfrm>
            <a:off x="713250" y="420624"/>
            <a:ext cx="77175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a:t>
            </a:r>
            <a:endParaRPr dirty="0"/>
          </a:p>
        </p:txBody>
      </p:sp>
      <p:sp>
        <p:nvSpPr>
          <p:cNvPr id="2636" name="Google Shape;2636;p77"/>
          <p:cNvSpPr txBox="1"/>
          <p:nvPr/>
        </p:nvSpPr>
        <p:spPr>
          <a:xfrm>
            <a:off x="796337" y="1238267"/>
            <a:ext cx="6802456" cy="928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US" sz="1800" dirty="0">
                <a:effectLst/>
                <a:latin typeface="Calibri" panose="020F0502020204030204" pitchFamily="34" charset="0"/>
                <a:ea typeface="Calibri" panose="020F0502020204030204" pitchFamily="34" charset="0"/>
              </a:rPr>
              <a:t>To understand the differences in how </a:t>
            </a:r>
            <a:r>
              <a:rPr lang="en-US" sz="1800" dirty="0">
                <a:latin typeface="Calibri" panose="020F0502020204030204" pitchFamily="34" charset="0"/>
              </a:rPr>
              <a:t>annual</a:t>
            </a:r>
            <a:r>
              <a:rPr lang="en-US" sz="1800" b="1" dirty="0">
                <a:solidFill>
                  <a:srgbClr val="0070C0"/>
                </a:solidFill>
                <a:effectLst/>
                <a:latin typeface="Calibri" panose="020F0502020204030204" pitchFamily="34" charset="0"/>
                <a:ea typeface="Calibri" panose="020F0502020204030204" pitchFamily="34" charset="0"/>
              </a:rPr>
              <a:t> </a:t>
            </a:r>
            <a:r>
              <a:rPr lang="en-US" sz="1800" b="1" dirty="0">
                <a:solidFill>
                  <a:srgbClr val="00B0F0"/>
                </a:solidFill>
                <a:effectLst/>
                <a:latin typeface="Calibri" panose="020F0502020204030204" pitchFamily="34" charset="0"/>
                <a:ea typeface="Calibri" panose="020F0502020204030204" pitchFamily="34" charset="0"/>
              </a:rPr>
              <a:t>members</a:t>
            </a:r>
            <a:r>
              <a:rPr lang="en-US" sz="1800" b="1" dirty="0">
                <a:solidFill>
                  <a:srgbClr val="0070C0"/>
                </a:solidFill>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and </a:t>
            </a:r>
            <a:r>
              <a:rPr lang="en-US" sz="1800" b="1" dirty="0">
                <a:solidFill>
                  <a:srgbClr val="00B050"/>
                </a:solidFill>
                <a:effectLst/>
                <a:latin typeface="Calibri" panose="020F0502020204030204" pitchFamily="34" charset="0"/>
                <a:ea typeface="Calibri" panose="020F0502020204030204" pitchFamily="34" charset="0"/>
              </a:rPr>
              <a:t>casual </a:t>
            </a:r>
            <a:r>
              <a:rPr lang="en-US" sz="1800" dirty="0">
                <a:latin typeface="Calibri" panose="020F0502020204030204" pitchFamily="34" charset="0"/>
              </a:rPr>
              <a:t>riders </a:t>
            </a:r>
            <a:r>
              <a:rPr lang="en-US" sz="1800" dirty="0">
                <a:effectLst/>
                <a:latin typeface="Calibri" panose="020F0502020204030204" pitchFamily="34" charset="0"/>
                <a:ea typeface="Calibri" panose="020F0502020204030204" pitchFamily="34" charset="0"/>
              </a:rPr>
              <a:t>use Cyclistic’s bikes and provide insights into their usage patterns, preferences, and behaviors. </a:t>
            </a:r>
            <a:endParaRPr dirty="0">
              <a:solidFill>
                <a:schemeClr val="dk1"/>
              </a:solidFill>
              <a:latin typeface="Voces"/>
              <a:ea typeface="Voces"/>
              <a:cs typeface="Voces"/>
              <a:sym typeface="Voces"/>
            </a:endParaRPr>
          </a:p>
        </p:txBody>
      </p:sp>
      <p:sp>
        <p:nvSpPr>
          <p:cNvPr id="2641" name="Google Shape;2641;p77"/>
          <p:cNvSpPr/>
          <p:nvPr/>
        </p:nvSpPr>
        <p:spPr>
          <a:xfrm>
            <a:off x="255975" y="3937900"/>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7"/>
          <p:cNvSpPr/>
          <p:nvPr/>
        </p:nvSpPr>
        <p:spPr>
          <a:xfrm>
            <a:off x="608200" y="4566500"/>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7"/>
          <p:cNvSpPr/>
          <p:nvPr/>
        </p:nvSpPr>
        <p:spPr>
          <a:xfrm>
            <a:off x="526850" y="4638950"/>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7"/>
          <p:cNvSpPr/>
          <p:nvPr/>
        </p:nvSpPr>
        <p:spPr>
          <a:xfrm>
            <a:off x="468725" y="4458425"/>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7"/>
          <p:cNvSpPr/>
          <p:nvPr/>
        </p:nvSpPr>
        <p:spPr>
          <a:xfrm>
            <a:off x="433950" y="4764225"/>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7"/>
          <p:cNvSpPr/>
          <p:nvPr/>
        </p:nvSpPr>
        <p:spPr>
          <a:xfrm>
            <a:off x="591325" y="4158825"/>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7"/>
          <p:cNvSpPr/>
          <p:nvPr/>
        </p:nvSpPr>
        <p:spPr>
          <a:xfrm>
            <a:off x="564925" y="5240650"/>
            <a:ext cx="23850" cy="19250"/>
          </a:xfrm>
          <a:custGeom>
            <a:avLst/>
            <a:gdLst/>
            <a:ahLst/>
            <a:cxnLst/>
            <a:rect l="l" t="t" r="r" b="b"/>
            <a:pathLst>
              <a:path w="954" h="770"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7"/>
          <p:cNvSpPr/>
          <p:nvPr/>
        </p:nvSpPr>
        <p:spPr>
          <a:xfrm>
            <a:off x="520925" y="5163650"/>
            <a:ext cx="30275" cy="24775"/>
          </a:xfrm>
          <a:custGeom>
            <a:avLst/>
            <a:gdLst/>
            <a:ahLst/>
            <a:cxnLst/>
            <a:rect l="l" t="t" r="r" b="b"/>
            <a:pathLst>
              <a:path w="1211" h="991" extrusionOk="0">
                <a:moveTo>
                  <a:pt x="624" y="1"/>
                </a:moveTo>
                <a:cubicBezTo>
                  <a:pt x="1" y="74"/>
                  <a:pt x="1" y="917"/>
                  <a:pt x="624" y="991"/>
                </a:cubicBezTo>
                <a:cubicBezTo>
                  <a:pt x="1210" y="917"/>
                  <a:pt x="1210" y="74"/>
                  <a:pt x="6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7"/>
          <p:cNvSpPr/>
          <p:nvPr/>
        </p:nvSpPr>
        <p:spPr>
          <a:xfrm>
            <a:off x="608200" y="4566500"/>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7"/>
          <p:cNvSpPr/>
          <p:nvPr/>
        </p:nvSpPr>
        <p:spPr>
          <a:xfrm rot="-168174">
            <a:off x="4089408" y="-68617"/>
            <a:ext cx="2347041" cy="34644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1925"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08B639C-DEA1-834A-DEA1-96BA882CC615}"/>
              </a:ext>
            </a:extLst>
          </p:cNvPr>
          <p:cNvPicPr>
            <a:picLocks noChangeAspect="1"/>
          </p:cNvPicPr>
          <p:nvPr/>
        </p:nvPicPr>
        <p:blipFill>
          <a:blip r:embed="rId3"/>
          <a:stretch>
            <a:fillRect/>
          </a:stretch>
        </p:blipFill>
        <p:spPr>
          <a:xfrm>
            <a:off x="3504975" y="2653702"/>
            <a:ext cx="5047700" cy="26374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36"/>
                                        </p:tgtEl>
                                        <p:attrNameLst>
                                          <p:attrName>style.visibility</p:attrName>
                                        </p:attrNameLst>
                                      </p:cBhvr>
                                      <p:to>
                                        <p:strVal val="visible"/>
                                      </p:to>
                                    </p:set>
                                    <p:animEffect transition="in" filter="fade">
                                      <p:cBhvr>
                                        <p:cTn id="7" dur="500"/>
                                        <p:tgtEl>
                                          <p:spTgt spid="2636"/>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5E-6 -2.22222E-6 L 0.51112 0.00432 " pathEditMode="relative" rAng="0" ptsTypes="AA">
                                      <p:cBhvr>
                                        <p:cTn id="11" dur="2000" fill="hold"/>
                                        <p:tgtEl>
                                          <p:spTgt spid="3"/>
                                        </p:tgtEl>
                                        <p:attrNameLst>
                                          <p:attrName>ppt_x</p:attrName>
                                          <p:attrName>ppt_y</p:attrName>
                                        </p:attrNameLst>
                                      </p:cBhvr>
                                      <p:rCtr x="25556" y="2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085"/>
        <p:cNvGrpSpPr/>
        <p:nvPr/>
      </p:nvGrpSpPr>
      <p:grpSpPr>
        <a:xfrm>
          <a:off x="0" y="0"/>
          <a:ext cx="0" cy="0"/>
          <a:chOff x="0" y="0"/>
          <a:chExt cx="0" cy="0"/>
        </a:xfrm>
      </p:grpSpPr>
      <p:sp>
        <p:nvSpPr>
          <p:cNvPr id="39" name="Google Shape;2626;p76">
            <a:extLst>
              <a:ext uri="{FF2B5EF4-FFF2-40B4-BE49-F238E27FC236}">
                <a16:creationId xmlns:a16="http://schemas.microsoft.com/office/drawing/2014/main" id="{5B75DE9D-386F-6CCB-4787-812E61E46DAF}"/>
              </a:ext>
            </a:extLst>
          </p:cNvPr>
          <p:cNvSpPr txBox="1">
            <a:spLocks noGrp="1"/>
          </p:cNvSpPr>
          <p:nvPr>
            <p:ph type="subTitle" idx="1"/>
          </p:nvPr>
        </p:nvSpPr>
        <p:spPr>
          <a:xfrm>
            <a:off x="566625" y="1490151"/>
            <a:ext cx="6704329" cy="1440900"/>
          </a:xfrm>
          <a:prstGeom prst="rect">
            <a:avLst/>
          </a:prstGeom>
        </p:spPr>
        <p:txBody>
          <a:bodyPr spcFirstLastPara="1" wrap="square" lIns="91425" tIns="91425" rIns="91425" bIns="91425" anchor="t" anchorCtr="0">
            <a:noAutofit/>
          </a:bodyPr>
          <a:lstStyle/>
          <a:p>
            <a:pPr>
              <a:lnSpc>
                <a:spcPct val="150000"/>
              </a:lnSpc>
              <a:buFont typeface="Arial" panose="020B0604020202020204" pitchFamily="34" charset="0"/>
              <a:buChar char="•"/>
            </a:pPr>
            <a:r>
              <a:rPr lang="en-US" dirty="0"/>
              <a:t>Cyclistic’s bike-share program has over 5,800 bicycles and 600 docking stations installed around Chicago.</a:t>
            </a:r>
          </a:p>
          <a:p>
            <a:pPr>
              <a:lnSpc>
                <a:spcPct val="150000"/>
              </a:lnSpc>
              <a:buFont typeface="Arial" panose="020B0604020202020204" pitchFamily="34" charset="0"/>
              <a:buChar char="•"/>
            </a:pPr>
            <a:r>
              <a:rPr lang="en-US" dirty="0">
                <a:solidFill>
                  <a:srgbClr val="0070C0"/>
                </a:solidFill>
                <a:hlinkClick r:id="rId3">
                  <a:extLst>
                    <a:ext uri="{A12FA001-AC4F-418D-AE19-62706E023703}">
                      <ahyp:hlinkClr xmlns:ahyp="http://schemas.microsoft.com/office/drawing/2018/hyperlinkcolor" val="tx"/>
                    </a:ext>
                  </a:extLst>
                </a:hlinkClick>
              </a:rPr>
              <a:t>Dataset</a:t>
            </a:r>
            <a:r>
              <a:rPr lang="en-US" dirty="0"/>
              <a:t> consists of 12 CSV files each per month with 13 columns and 5,859,061 rows.</a:t>
            </a:r>
          </a:p>
          <a:p>
            <a:pPr>
              <a:lnSpc>
                <a:spcPct val="150000"/>
              </a:lnSpc>
              <a:buFont typeface="Arial" panose="020B0604020202020204" pitchFamily="34" charset="0"/>
              <a:buChar char="•"/>
            </a:pPr>
            <a:r>
              <a:rPr lang="en-US" dirty="0"/>
              <a:t>Data is stored in Amazon Web Server and is owned by Motivate International Inc under this </a:t>
            </a:r>
            <a:r>
              <a:rPr lang="en-US" dirty="0">
                <a:solidFill>
                  <a:srgbClr val="0070C0"/>
                </a:solidFill>
                <a:hlinkClick r:id="rId4">
                  <a:extLst>
                    <a:ext uri="{A12FA001-AC4F-418D-AE19-62706E023703}">
                      <ahyp:hlinkClr xmlns:ahyp="http://schemas.microsoft.com/office/drawing/2018/hyperlinkcolor" val="tx"/>
                    </a:ext>
                  </a:extLst>
                </a:hlinkClick>
              </a:rPr>
              <a:t>license</a:t>
            </a:r>
            <a:r>
              <a:rPr lang="en-US" dirty="0"/>
              <a:t>.</a:t>
            </a:r>
          </a:p>
          <a:p>
            <a:pPr marL="0" lvl="0" indent="0" algn="l" rtl="0">
              <a:spcBef>
                <a:spcPts val="0"/>
              </a:spcBef>
              <a:spcAft>
                <a:spcPts val="0"/>
              </a:spcAft>
              <a:buNone/>
            </a:pPr>
            <a:endParaRPr dirty="0"/>
          </a:p>
        </p:txBody>
      </p:sp>
      <p:pic>
        <p:nvPicPr>
          <p:cNvPr id="40" name="Picture 39">
            <a:extLst>
              <a:ext uri="{FF2B5EF4-FFF2-40B4-BE49-F238E27FC236}">
                <a16:creationId xmlns:a16="http://schemas.microsoft.com/office/drawing/2014/main" id="{0279925B-F46E-35E5-A354-C408E6375F8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325918" y="2319526"/>
            <a:ext cx="3119521" cy="2823974"/>
          </a:xfrm>
          <a:prstGeom prst="rect">
            <a:avLst/>
          </a:prstGeom>
        </p:spPr>
      </p:pic>
      <p:sp>
        <p:nvSpPr>
          <p:cNvPr id="41" name="Google Shape;2784;p80">
            <a:extLst>
              <a:ext uri="{FF2B5EF4-FFF2-40B4-BE49-F238E27FC236}">
                <a16:creationId xmlns:a16="http://schemas.microsoft.com/office/drawing/2014/main" id="{D99C0BC1-731E-9471-8709-0E442D9FFAF4}"/>
              </a:ext>
            </a:extLst>
          </p:cNvPr>
          <p:cNvSpPr txBox="1">
            <a:spLocks/>
          </p:cNvSpPr>
          <p:nvPr/>
        </p:nvSpPr>
        <p:spPr>
          <a:xfrm>
            <a:off x="713250" y="420624"/>
            <a:ext cx="77175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l"/>
            <a:r>
              <a:rPr lang="en-US" dirty="0"/>
              <a:t>Data Overview</a:t>
            </a:r>
          </a:p>
        </p:txBody>
      </p:sp>
      <p:grpSp>
        <p:nvGrpSpPr>
          <p:cNvPr id="42" name="Google Shape;2631;p77">
            <a:extLst>
              <a:ext uri="{FF2B5EF4-FFF2-40B4-BE49-F238E27FC236}">
                <a16:creationId xmlns:a16="http://schemas.microsoft.com/office/drawing/2014/main" id="{9B711EA1-8D5D-FBD1-E130-908E7712434A}"/>
              </a:ext>
            </a:extLst>
          </p:cNvPr>
          <p:cNvGrpSpPr/>
          <p:nvPr/>
        </p:nvGrpSpPr>
        <p:grpSpPr>
          <a:xfrm>
            <a:off x="-479533" y="129972"/>
            <a:ext cx="9203062" cy="1578015"/>
            <a:chOff x="422675" y="2105419"/>
            <a:chExt cx="9203062" cy="1578015"/>
          </a:xfrm>
        </p:grpSpPr>
        <p:sp>
          <p:nvSpPr>
            <p:cNvPr id="43" name="Google Shape;2632;p77">
              <a:extLst>
                <a:ext uri="{FF2B5EF4-FFF2-40B4-BE49-F238E27FC236}">
                  <a16:creationId xmlns:a16="http://schemas.microsoft.com/office/drawing/2014/main" id="{4E17143E-9CD3-9E1E-8537-BA604BB4FBE4}"/>
                </a:ext>
              </a:extLst>
            </p:cNvPr>
            <p:cNvSpPr/>
            <p:nvPr/>
          </p:nvSpPr>
          <p:spPr>
            <a:xfrm rot="719251">
              <a:off x="7946534" y="2253784"/>
              <a:ext cx="1563186" cy="1281284"/>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33;p77">
              <a:extLst>
                <a:ext uri="{FF2B5EF4-FFF2-40B4-BE49-F238E27FC236}">
                  <a16:creationId xmlns:a16="http://schemas.microsoft.com/office/drawing/2014/main" id="{81ADA6A7-CF97-086C-59B8-8426821A09F0}"/>
                </a:ext>
              </a:extLst>
            </p:cNvPr>
            <p:cNvSpPr/>
            <p:nvPr/>
          </p:nvSpPr>
          <p:spPr>
            <a:xfrm>
              <a:off x="422675" y="2598975"/>
              <a:ext cx="8166091" cy="1053035"/>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noFill/>
            <a:ln w="11925" cap="flat" cmpd="sng">
              <a:solidFill>
                <a:schemeClr val="accent2"/>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par>
                                <p:cTn id="8" presetID="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2500"/>
                                        <p:tgtEl>
                                          <p:spTgt spid="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3B875-6F0D-04AF-D840-2E01C9D9BA4B}"/>
              </a:ext>
            </a:extLst>
          </p:cNvPr>
          <p:cNvSpPr>
            <a:spLocks noGrp="1"/>
          </p:cNvSpPr>
          <p:nvPr>
            <p:ph type="title"/>
          </p:nvPr>
        </p:nvSpPr>
        <p:spPr/>
        <p:txBody>
          <a:bodyPr/>
          <a:lstStyle/>
          <a:p>
            <a:r>
              <a:rPr lang="en-US" dirty="0"/>
              <a:t>Data Limitations</a:t>
            </a:r>
          </a:p>
        </p:txBody>
      </p:sp>
      <p:sp>
        <p:nvSpPr>
          <p:cNvPr id="15" name="Subtitle 14">
            <a:extLst>
              <a:ext uri="{FF2B5EF4-FFF2-40B4-BE49-F238E27FC236}">
                <a16:creationId xmlns:a16="http://schemas.microsoft.com/office/drawing/2014/main" id="{8B0E7BCE-FC42-EE23-B661-96EBE4D92010}"/>
              </a:ext>
            </a:extLst>
          </p:cNvPr>
          <p:cNvSpPr>
            <a:spLocks noGrp="1"/>
          </p:cNvSpPr>
          <p:nvPr>
            <p:ph type="subTitle" idx="16"/>
          </p:nvPr>
        </p:nvSpPr>
        <p:spPr>
          <a:xfrm>
            <a:off x="2031856" y="1310057"/>
            <a:ext cx="5080187" cy="1602219"/>
          </a:xfrm>
        </p:spPr>
        <p:txBody>
          <a:bodyPr/>
          <a:lstStyle/>
          <a:p>
            <a:pPr algn="l">
              <a:lnSpc>
                <a:spcPct val="150000"/>
              </a:lnSpc>
              <a:buFont typeface="Arial" panose="020B0604020202020204" pitchFamily="34" charset="0"/>
              <a:buChar char="•"/>
            </a:pPr>
            <a:r>
              <a:rPr lang="en-US" b="0" i="0" dirty="0">
                <a:solidFill>
                  <a:schemeClr val="tx1"/>
                </a:solidFill>
                <a:effectLst/>
                <a:latin typeface="-apple-system"/>
              </a:rPr>
              <a:t>Lack of demographic data like age, gender, careers/lifestyle.</a:t>
            </a:r>
          </a:p>
          <a:p>
            <a:pPr algn="l">
              <a:lnSpc>
                <a:spcPct val="150000"/>
              </a:lnSpc>
              <a:buFont typeface="Arial" panose="020B0604020202020204" pitchFamily="34" charset="0"/>
              <a:buChar char="•"/>
            </a:pPr>
            <a:r>
              <a:rPr lang="en-US" b="0" i="0" dirty="0">
                <a:solidFill>
                  <a:schemeClr val="tx1"/>
                </a:solidFill>
                <a:effectLst/>
                <a:latin typeface="-apple-system"/>
              </a:rPr>
              <a:t>Absence of membership prices.</a:t>
            </a:r>
          </a:p>
          <a:p>
            <a:pPr algn="l">
              <a:lnSpc>
                <a:spcPct val="150000"/>
              </a:lnSpc>
              <a:buFont typeface="Arial" panose="020B0604020202020204" pitchFamily="34" charset="0"/>
              <a:buChar char="•"/>
            </a:pPr>
            <a:r>
              <a:rPr lang="en-US" b="0" i="0" dirty="0">
                <a:solidFill>
                  <a:schemeClr val="tx1"/>
                </a:solidFill>
                <a:effectLst/>
                <a:latin typeface="-apple-system"/>
              </a:rPr>
              <a:t>27% of all electric bikes are missing the start station name.</a:t>
            </a:r>
          </a:p>
          <a:p>
            <a:endParaRPr lang="en-US" dirty="0">
              <a:solidFill>
                <a:schemeClr val="tx1"/>
              </a:solidFill>
            </a:endParaRPr>
          </a:p>
        </p:txBody>
      </p:sp>
    </p:spTree>
    <p:extLst>
      <p:ext uri="{BB962C8B-B14F-4D97-AF65-F5344CB8AC3E}">
        <p14:creationId xmlns:p14="http://schemas.microsoft.com/office/powerpoint/2010/main" val="4254913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ED338-B07A-A1E0-381B-71A7CBBC397A}"/>
              </a:ext>
            </a:extLst>
          </p:cNvPr>
          <p:cNvSpPr>
            <a:spLocks noGrp="1"/>
          </p:cNvSpPr>
          <p:nvPr>
            <p:ph type="ctrTitle"/>
          </p:nvPr>
        </p:nvSpPr>
        <p:spPr>
          <a:xfrm>
            <a:off x="2918134" y="2079818"/>
            <a:ext cx="7717500" cy="576000"/>
          </a:xfrm>
        </p:spPr>
        <p:txBody>
          <a:bodyPr/>
          <a:lstStyle/>
          <a:p>
            <a:r>
              <a:rPr lang="en-US" sz="4000" dirty="0"/>
              <a:t>Data Analysis</a:t>
            </a:r>
          </a:p>
        </p:txBody>
      </p:sp>
    </p:spTree>
    <p:extLst>
      <p:ext uri="{BB962C8B-B14F-4D97-AF65-F5344CB8AC3E}">
        <p14:creationId xmlns:p14="http://schemas.microsoft.com/office/powerpoint/2010/main" val="400066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108"/>
        <p:cNvGrpSpPr/>
        <p:nvPr/>
      </p:nvGrpSpPr>
      <p:grpSpPr>
        <a:xfrm>
          <a:off x="0" y="0"/>
          <a:ext cx="0" cy="0"/>
          <a:chOff x="0" y="0"/>
          <a:chExt cx="0" cy="0"/>
        </a:xfrm>
      </p:grpSpPr>
      <p:sp>
        <p:nvSpPr>
          <p:cNvPr id="4" name="Google Shape;2604;p75">
            <a:extLst>
              <a:ext uri="{FF2B5EF4-FFF2-40B4-BE49-F238E27FC236}">
                <a16:creationId xmlns:a16="http://schemas.microsoft.com/office/drawing/2014/main" id="{D5AF2F03-0951-3801-6FEA-91D3F791CB5D}"/>
              </a:ext>
            </a:extLst>
          </p:cNvPr>
          <p:cNvSpPr txBox="1">
            <a:spLocks/>
          </p:cNvSpPr>
          <p:nvPr/>
        </p:nvSpPr>
        <p:spPr>
          <a:xfrm>
            <a:off x="1035988" y="189150"/>
            <a:ext cx="7449644" cy="1101900"/>
          </a:xfrm>
          <a:prstGeom prst="rect">
            <a:avLst/>
          </a:prstGeom>
          <a:noFill/>
          <a:ln>
            <a:noFill/>
          </a:ln>
        </p:spPr>
        <p:txBody>
          <a:bodyPr spcFirstLastPara="1" wrap="square" lIns="91425" tIns="146300"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1"/>
              </a:buClr>
              <a:buSzPts val="40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2pPr>
            <a:lvl3pPr marR="0" lvl="2"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3pPr>
            <a:lvl4pPr marR="0" lvl="3"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4pPr>
            <a:lvl5pPr marR="0" lvl="4"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5pPr>
            <a:lvl6pPr marR="0" lvl="5"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6pPr>
            <a:lvl7pPr marR="0" lvl="6"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7pPr>
            <a:lvl8pPr marR="0" lvl="7"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8pPr>
            <a:lvl9pPr marR="0" lvl="8"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9pPr>
          </a:lstStyle>
          <a:p>
            <a:pPr algn="ctr"/>
            <a:r>
              <a:rPr lang="en-US" sz="3600" dirty="0">
                <a:solidFill>
                  <a:srgbClr val="00B0F0"/>
                </a:solidFill>
                <a:effectLst>
                  <a:outerShdw blurRad="38100" dist="38100" dir="2700000" algn="tl">
                    <a:srgbClr val="000000">
                      <a:alpha val="43137"/>
                    </a:srgbClr>
                  </a:outerShdw>
                </a:effectLst>
              </a:rPr>
              <a:t>Members</a:t>
            </a:r>
            <a:r>
              <a:rPr lang="en-US" sz="3600" dirty="0">
                <a:solidFill>
                  <a:schemeClr val="tx2"/>
                </a:solidFill>
                <a:effectLst>
                  <a:outerShdw blurRad="38100" dist="38100" dir="2700000" algn="tl">
                    <a:srgbClr val="000000">
                      <a:alpha val="43137"/>
                    </a:srgbClr>
                  </a:outerShdw>
                </a:effectLst>
              </a:rPr>
              <a:t> vs </a:t>
            </a:r>
            <a:r>
              <a:rPr lang="en-US" sz="3600" dirty="0">
                <a:solidFill>
                  <a:srgbClr val="92D050"/>
                </a:solidFill>
                <a:effectLst>
                  <a:outerShdw blurRad="38100" dist="38100" dir="2700000" algn="tl">
                    <a:srgbClr val="000000">
                      <a:alpha val="43137"/>
                    </a:srgbClr>
                  </a:outerShdw>
                </a:effectLst>
              </a:rPr>
              <a:t>Casuals</a:t>
            </a:r>
          </a:p>
        </p:txBody>
      </p:sp>
      <p:pic>
        <p:nvPicPr>
          <p:cNvPr id="5" name="Picture 4">
            <a:extLst>
              <a:ext uri="{FF2B5EF4-FFF2-40B4-BE49-F238E27FC236}">
                <a16:creationId xmlns:a16="http://schemas.microsoft.com/office/drawing/2014/main" id="{634FBAB0-ED8C-7790-F811-73A70423283E}"/>
              </a:ext>
            </a:extLst>
          </p:cNvPr>
          <p:cNvPicPr>
            <a:picLocks noChangeAspect="1"/>
          </p:cNvPicPr>
          <p:nvPr/>
        </p:nvPicPr>
        <p:blipFill rotWithShape="1">
          <a:blip r:embed="rId3"/>
          <a:srcRect l="5378" t="12116" r="3927" b="3423"/>
          <a:stretch/>
        </p:blipFill>
        <p:spPr>
          <a:xfrm>
            <a:off x="1731264" y="1062339"/>
            <a:ext cx="5967984" cy="29305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204"/>
        <p:cNvGrpSpPr/>
        <p:nvPr/>
      </p:nvGrpSpPr>
      <p:grpSpPr>
        <a:xfrm>
          <a:off x="0" y="0"/>
          <a:ext cx="0" cy="0"/>
          <a:chOff x="0" y="0"/>
          <a:chExt cx="0" cy="0"/>
        </a:xfrm>
      </p:grpSpPr>
      <p:sp>
        <p:nvSpPr>
          <p:cNvPr id="6" name="Google Shape;3741;p113">
            <a:extLst>
              <a:ext uri="{FF2B5EF4-FFF2-40B4-BE49-F238E27FC236}">
                <a16:creationId xmlns:a16="http://schemas.microsoft.com/office/drawing/2014/main" id="{B9E939BA-38F8-13F0-48B7-82248A2BEB9E}"/>
              </a:ext>
            </a:extLst>
          </p:cNvPr>
          <p:cNvSpPr txBox="1">
            <a:spLocks noGrp="1"/>
          </p:cNvSpPr>
          <p:nvPr>
            <p:ph type="title"/>
          </p:nvPr>
        </p:nvSpPr>
        <p:spPr>
          <a:xfrm>
            <a:off x="890534" y="423915"/>
            <a:ext cx="6971764" cy="727500"/>
          </a:xfrm>
          <a:prstGeom prst="rect">
            <a:avLst/>
          </a:prstGeom>
        </p:spPr>
        <p:txBody>
          <a:bodyPr spcFirstLastPara="1" wrap="square" lIns="91425" tIns="91425" rIns="91425" bIns="91425" anchor="t" anchorCtr="0">
            <a:noAutofit/>
          </a:bodyPr>
          <a:lstStyle/>
          <a:p>
            <a:pPr lvl="0" algn="l"/>
            <a:r>
              <a:rPr lang="en-US" sz="3600" dirty="0">
                <a:effectLst>
                  <a:outerShdw blurRad="38100" dist="38100" dir="2700000" algn="tl">
                    <a:srgbClr val="000000">
                      <a:alpha val="43137"/>
                    </a:srgbClr>
                  </a:outerShdw>
                </a:effectLst>
              </a:rPr>
              <a:t>Bike Preference</a:t>
            </a:r>
            <a:endParaRPr sz="3600" dirty="0">
              <a:solidFill>
                <a:srgbClr val="ABB6B8"/>
              </a:solidFill>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C5E0AA39-B8FF-649F-9E2E-2F0468D3257A}"/>
              </a:ext>
            </a:extLst>
          </p:cNvPr>
          <p:cNvSpPr txBox="1"/>
          <p:nvPr/>
        </p:nvSpPr>
        <p:spPr>
          <a:xfrm>
            <a:off x="6592478" y="1584991"/>
            <a:ext cx="2279904" cy="523220"/>
          </a:xfrm>
          <a:prstGeom prst="rect">
            <a:avLst/>
          </a:prstGeom>
          <a:noFill/>
        </p:spPr>
        <p:txBody>
          <a:bodyPr wrap="square" rtlCol="0">
            <a:spAutoFit/>
          </a:bodyPr>
          <a:lstStyle/>
          <a:p>
            <a:r>
              <a:rPr lang="en-US" dirty="0">
                <a:solidFill>
                  <a:schemeClr val="accent5">
                    <a:lumMod val="85000"/>
                  </a:schemeClr>
                </a:solidFill>
              </a:rPr>
              <a:t>19% of Casuals prefer </a:t>
            </a:r>
            <a:r>
              <a:rPr lang="en-US" b="1" dirty="0">
                <a:solidFill>
                  <a:srgbClr val="CDB161"/>
                </a:solidFill>
              </a:rPr>
              <a:t>Classic Bikes</a:t>
            </a:r>
          </a:p>
        </p:txBody>
      </p:sp>
      <p:sp>
        <p:nvSpPr>
          <p:cNvPr id="16" name="TextBox 15">
            <a:extLst>
              <a:ext uri="{FF2B5EF4-FFF2-40B4-BE49-F238E27FC236}">
                <a16:creationId xmlns:a16="http://schemas.microsoft.com/office/drawing/2014/main" id="{F82C4574-5AFF-2087-EB53-4F7065F869C4}"/>
              </a:ext>
            </a:extLst>
          </p:cNvPr>
          <p:cNvSpPr txBox="1"/>
          <p:nvPr/>
        </p:nvSpPr>
        <p:spPr>
          <a:xfrm>
            <a:off x="6592478" y="2425964"/>
            <a:ext cx="1945316" cy="523220"/>
          </a:xfrm>
          <a:prstGeom prst="rect">
            <a:avLst/>
          </a:prstGeom>
          <a:noFill/>
        </p:spPr>
        <p:txBody>
          <a:bodyPr wrap="square" rtlCol="0">
            <a:spAutoFit/>
          </a:bodyPr>
          <a:lstStyle/>
          <a:p>
            <a:r>
              <a:rPr lang="en-US" dirty="0">
                <a:solidFill>
                  <a:schemeClr val="accent5">
                    <a:lumMod val="85000"/>
                  </a:schemeClr>
                </a:solidFill>
              </a:rPr>
              <a:t>17% of Casuals prefer </a:t>
            </a:r>
            <a:r>
              <a:rPr lang="en-US" b="1" dirty="0">
                <a:solidFill>
                  <a:srgbClr val="46A5E6"/>
                </a:solidFill>
              </a:rPr>
              <a:t>Electric Bikes</a:t>
            </a:r>
          </a:p>
        </p:txBody>
      </p:sp>
      <p:pic>
        <p:nvPicPr>
          <p:cNvPr id="18" name="Picture 17">
            <a:extLst>
              <a:ext uri="{FF2B5EF4-FFF2-40B4-BE49-F238E27FC236}">
                <a16:creationId xmlns:a16="http://schemas.microsoft.com/office/drawing/2014/main" id="{701FF572-33AF-1A6C-50A0-F0E9CC8506F2}"/>
              </a:ext>
            </a:extLst>
          </p:cNvPr>
          <p:cNvPicPr>
            <a:picLocks noChangeAspect="1"/>
          </p:cNvPicPr>
          <p:nvPr/>
        </p:nvPicPr>
        <p:blipFill rotWithShape="1">
          <a:blip r:embed="rId3"/>
          <a:srcRect l="740" t="9529" r="799" b="2354"/>
          <a:stretch/>
        </p:blipFill>
        <p:spPr>
          <a:xfrm>
            <a:off x="1048512" y="1511010"/>
            <a:ext cx="5751230" cy="2712721"/>
          </a:xfrm>
          <a:prstGeom prst="rect">
            <a:avLst/>
          </a:prstGeom>
        </p:spPr>
      </p:pic>
      <p:pic>
        <p:nvPicPr>
          <p:cNvPr id="21" name="Picture 20">
            <a:extLst>
              <a:ext uri="{FF2B5EF4-FFF2-40B4-BE49-F238E27FC236}">
                <a16:creationId xmlns:a16="http://schemas.microsoft.com/office/drawing/2014/main" id="{978B1C85-C1B0-897E-4765-FF2338E6567F}"/>
              </a:ext>
            </a:extLst>
          </p:cNvPr>
          <p:cNvPicPr>
            <a:picLocks noChangeAspect="1"/>
          </p:cNvPicPr>
          <p:nvPr/>
        </p:nvPicPr>
        <p:blipFill>
          <a:blip r:embed="rId4"/>
          <a:stretch>
            <a:fillRect/>
          </a:stretch>
        </p:blipFill>
        <p:spPr>
          <a:xfrm flipH="1">
            <a:off x="5667112" y="3076747"/>
            <a:ext cx="4390372" cy="22939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3229"/>
        <p:cNvGrpSpPr/>
        <p:nvPr/>
      </p:nvGrpSpPr>
      <p:grpSpPr>
        <a:xfrm>
          <a:off x="0" y="0"/>
          <a:ext cx="0" cy="0"/>
          <a:chOff x="0" y="0"/>
          <a:chExt cx="0" cy="0"/>
        </a:xfrm>
      </p:grpSpPr>
      <p:sp>
        <p:nvSpPr>
          <p:cNvPr id="19" name="Google Shape;3741;p113">
            <a:extLst>
              <a:ext uri="{FF2B5EF4-FFF2-40B4-BE49-F238E27FC236}">
                <a16:creationId xmlns:a16="http://schemas.microsoft.com/office/drawing/2014/main" id="{09148612-EDDA-0D61-E6D4-F3CD55F912D3}"/>
              </a:ext>
            </a:extLst>
          </p:cNvPr>
          <p:cNvSpPr txBox="1">
            <a:spLocks noGrp="1"/>
          </p:cNvSpPr>
          <p:nvPr>
            <p:ph type="title"/>
          </p:nvPr>
        </p:nvSpPr>
        <p:spPr>
          <a:xfrm>
            <a:off x="1347734" y="186171"/>
            <a:ext cx="6971764" cy="727500"/>
          </a:xfrm>
          <a:prstGeom prst="rect">
            <a:avLst/>
          </a:prstGeom>
        </p:spPr>
        <p:txBody>
          <a:bodyPr spcFirstLastPara="1" wrap="square" lIns="91425" tIns="91425" rIns="91425" bIns="91425" anchor="t" anchorCtr="0">
            <a:noAutofit/>
          </a:bodyPr>
          <a:lstStyle/>
          <a:p>
            <a:pPr algn="l"/>
            <a:r>
              <a:rPr lang="en-US" sz="3600" dirty="0">
                <a:effectLst>
                  <a:outerShdw blurRad="38100" dist="38100" dir="2700000" algn="tl">
                    <a:srgbClr val="000000">
                      <a:alpha val="43137"/>
                    </a:srgbClr>
                  </a:outerShdw>
                </a:effectLst>
              </a:rPr>
              <a:t>Weekly Usage</a:t>
            </a:r>
            <a:br>
              <a:rPr lang="en-US" sz="3600" dirty="0">
                <a:effectLst>
                  <a:outerShdw blurRad="38100" dist="38100" dir="2700000" algn="tl">
                    <a:srgbClr val="000000">
                      <a:alpha val="43137"/>
                    </a:srgbClr>
                  </a:outerShdw>
                </a:effectLst>
              </a:rPr>
            </a:br>
            <a:r>
              <a:rPr lang="en-US" sz="3600" dirty="0">
                <a:effectLst>
                  <a:outerShdw blurRad="38100" dist="38100" dir="2700000" algn="tl">
                    <a:srgbClr val="000000">
                      <a:alpha val="43137"/>
                    </a:srgbClr>
                  </a:outerShdw>
                </a:effectLst>
              </a:rPr>
              <a:t>               </a:t>
            </a:r>
            <a:r>
              <a:rPr lang="en-US" sz="3600" dirty="0">
                <a:solidFill>
                  <a:srgbClr val="00B0F0"/>
                </a:solidFill>
                <a:effectLst>
                  <a:outerShdw blurRad="38100" dist="38100" dir="2700000" algn="tl">
                    <a:srgbClr val="000000">
                      <a:alpha val="43137"/>
                    </a:srgbClr>
                  </a:outerShdw>
                </a:effectLst>
              </a:rPr>
              <a:t>Members</a:t>
            </a:r>
            <a:r>
              <a:rPr lang="en-US" sz="3600" dirty="0">
                <a:solidFill>
                  <a:schemeClr val="tx2"/>
                </a:solidFill>
                <a:effectLst>
                  <a:outerShdw blurRad="38100" dist="38100" dir="2700000" algn="tl">
                    <a:srgbClr val="000000">
                      <a:alpha val="43137"/>
                    </a:srgbClr>
                  </a:outerShdw>
                </a:effectLst>
              </a:rPr>
              <a:t> vs </a:t>
            </a:r>
            <a:r>
              <a:rPr lang="en-US" sz="3600" dirty="0">
                <a:solidFill>
                  <a:srgbClr val="92D050"/>
                </a:solidFill>
                <a:effectLst>
                  <a:outerShdw blurRad="38100" dist="38100" dir="2700000" algn="tl">
                    <a:srgbClr val="000000">
                      <a:alpha val="43137"/>
                    </a:srgbClr>
                  </a:outerShdw>
                </a:effectLst>
              </a:rPr>
              <a:t>Casuals</a:t>
            </a:r>
            <a:br>
              <a:rPr lang="en-US" sz="3600" dirty="0">
                <a:solidFill>
                  <a:srgbClr val="92D050"/>
                </a:solidFill>
              </a:rPr>
            </a:br>
            <a:endParaRPr sz="3600" dirty="0">
              <a:solidFill>
                <a:srgbClr val="ABB6B8"/>
              </a:solidFill>
            </a:endParaRPr>
          </a:p>
        </p:txBody>
      </p:sp>
      <p:pic>
        <p:nvPicPr>
          <p:cNvPr id="21" name="Picture 20">
            <a:extLst>
              <a:ext uri="{FF2B5EF4-FFF2-40B4-BE49-F238E27FC236}">
                <a16:creationId xmlns:a16="http://schemas.microsoft.com/office/drawing/2014/main" id="{F718A82A-C59F-0A0B-D0A2-8B5C2FF38F56}"/>
              </a:ext>
            </a:extLst>
          </p:cNvPr>
          <p:cNvPicPr>
            <a:picLocks noChangeAspect="1"/>
          </p:cNvPicPr>
          <p:nvPr/>
        </p:nvPicPr>
        <p:blipFill>
          <a:blip r:embed="rId3"/>
          <a:stretch>
            <a:fillRect/>
          </a:stretch>
        </p:blipFill>
        <p:spPr>
          <a:xfrm>
            <a:off x="555254" y="1457275"/>
            <a:ext cx="5832820" cy="3070197"/>
          </a:xfrm>
          <a:prstGeom prst="rect">
            <a:avLst/>
          </a:prstGeom>
        </p:spPr>
      </p:pic>
      <p:sp>
        <p:nvSpPr>
          <p:cNvPr id="22" name="TextBox 21">
            <a:extLst>
              <a:ext uri="{FF2B5EF4-FFF2-40B4-BE49-F238E27FC236}">
                <a16:creationId xmlns:a16="http://schemas.microsoft.com/office/drawing/2014/main" id="{9990492E-6B02-4B87-2654-9FF8A9C81572}"/>
              </a:ext>
            </a:extLst>
          </p:cNvPr>
          <p:cNvSpPr txBox="1"/>
          <p:nvPr/>
        </p:nvSpPr>
        <p:spPr>
          <a:xfrm>
            <a:off x="6574190" y="1971271"/>
            <a:ext cx="2279904" cy="523220"/>
          </a:xfrm>
          <a:prstGeom prst="rect">
            <a:avLst/>
          </a:prstGeom>
          <a:noFill/>
        </p:spPr>
        <p:txBody>
          <a:bodyPr wrap="square" rtlCol="0">
            <a:spAutoFit/>
          </a:bodyPr>
          <a:lstStyle/>
          <a:p>
            <a:r>
              <a:rPr lang="en-US" dirty="0">
                <a:solidFill>
                  <a:schemeClr val="accent5">
                    <a:lumMod val="85000"/>
                  </a:schemeClr>
                </a:solidFill>
                <a:latin typeface="+mn-lt"/>
                <a:sym typeface="Calistoga"/>
              </a:rPr>
              <a:t>Weekends are the busiest days for </a:t>
            </a:r>
            <a:r>
              <a:rPr lang="en-US" b="1" dirty="0">
                <a:solidFill>
                  <a:srgbClr val="92D050"/>
                </a:solidFill>
                <a:latin typeface="+mn-lt"/>
                <a:sym typeface="Calistoga"/>
              </a:rPr>
              <a:t>Casua</a:t>
            </a:r>
            <a:r>
              <a:rPr lang="en-US" b="1" dirty="0">
                <a:solidFill>
                  <a:srgbClr val="92D050"/>
                </a:solidFill>
                <a:latin typeface="+mn-lt"/>
              </a:rPr>
              <a:t>ls</a:t>
            </a:r>
            <a:endParaRPr lang="en-US" b="1" dirty="0">
              <a:solidFill>
                <a:srgbClr val="CDB161"/>
              </a:solidFill>
            </a:endParaRPr>
          </a:p>
        </p:txBody>
      </p:sp>
      <p:sp>
        <p:nvSpPr>
          <p:cNvPr id="23" name="TextBox 22">
            <a:extLst>
              <a:ext uri="{FF2B5EF4-FFF2-40B4-BE49-F238E27FC236}">
                <a16:creationId xmlns:a16="http://schemas.microsoft.com/office/drawing/2014/main" id="{7FBB67AE-C9AF-3CE9-EDB0-FE1FDB311C74}"/>
              </a:ext>
            </a:extLst>
          </p:cNvPr>
          <p:cNvSpPr txBox="1"/>
          <p:nvPr/>
        </p:nvSpPr>
        <p:spPr>
          <a:xfrm>
            <a:off x="6574190" y="2824711"/>
            <a:ext cx="2569810" cy="523220"/>
          </a:xfrm>
          <a:prstGeom prst="rect">
            <a:avLst/>
          </a:prstGeom>
          <a:noFill/>
        </p:spPr>
        <p:txBody>
          <a:bodyPr wrap="square" rtlCol="0">
            <a:spAutoFit/>
          </a:bodyPr>
          <a:lstStyle/>
          <a:p>
            <a:r>
              <a:rPr lang="en-US" dirty="0">
                <a:solidFill>
                  <a:schemeClr val="accent5">
                    <a:lumMod val="85000"/>
                  </a:schemeClr>
                </a:solidFill>
                <a:latin typeface="+mj-lt"/>
                <a:sym typeface="Calistoga"/>
              </a:rPr>
              <a:t>Week days are the busiest among </a:t>
            </a:r>
            <a:r>
              <a:rPr lang="en-US" dirty="0">
                <a:solidFill>
                  <a:srgbClr val="00B0F0"/>
                </a:solidFill>
                <a:latin typeface="+mj-lt"/>
                <a:cs typeface="Arial" panose="020B0604020202020204" pitchFamily="34" charset="0"/>
                <a:sym typeface="Calistoga"/>
              </a:rPr>
              <a:t>Members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theme/theme1.xml><?xml version="1.0" encoding="utf-8"?>
<a:theme xmlns:a="http://schemas.openxmlformats.org/drawingml/2006/main" name="Google Slide">
  <a:themeElements>
    <a:clrScheme name="Simple Light">
      <a:dk1>
        <a:srgbClr val="212121"/>
      </a:dk1>
      <a:lt1>
        <a:srgbClr val="E2F8FD"/>
      </a:lt1>
      <a:dk2>
        <a:srgbClr val="A6CEDF"/>
      </a:dk2>
      <a:lt2>
        <a:srgbClr val="FFFFFF"/>
      </a:lt2>
      <a:accent1>
        <a:srgbClr val="315070"/>
      </a:accent1>
      <a:accent2>
        <a:srgbClr val="3E6A86"/>
      </a:accent2>
      <a:accent3>
        <a:srgbClr val="1B3850"/>
      </a:accent3>
      <a:accent4>
        <a:srgbClr val="32393D"/>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TotalTime>
  <Words>842</Words>
  <Application>Microsoft Office PowerPoint</Application>
  <PresentationFormat>On-screen Show (16:9)</PresentationFormat>
  <Paragraphs>62</Paragraphs>
  <Slides>17</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Calistoga</vt:lpstr>
      <vt:lpstr>Barlow Semi Condensed</vt:lpstr>
      <vt:lpstr>DO-Script PRO</vt:lpstr>
      <vt:lpstr>-apple-system</vt:lpstr>
      <vt:lpstr>Staatliches</vt:lpstr>
      <vt:lpstr>Arial</vt:lpstr>
      <vt:lpstr>Calibri</vt:lpstr>
      <vt:lpstr>Fira Sans Extra Condensed Medium</vt:lpstr>
      <vt:lpstr>Voces</vt:lpstr>
      <vt:lpstr>Bebas Neue</vt:lpstr>
      <vt:lpstr>Wingdings</vt:lpstr>
      <vt:lpstr>Google Slide</vt:lpstr>
      <vt:lpstr>PowerPoint Presentation</vt:lpstr>
      <vt:lpstr>Data Limitations</vt:lpstr>
      <vt:lpstr>Goal</vt:lpstr>
      <vt:lpstr>PowerPoint Presentation</vt:lpstr>
      <vt:lpstr>Data Limitations</vt:lpstr>
      <vt:lpstr>Data Analysis</vt:lpstr>
      <vt:lpstr>PowerPoint Presentation</vt:lpstr>
      <vt:lpstr>Bike Preference</vt:lpstr>
      <vt:lpstr>Weekly Usage                Members vs Casuals </vt:lpstr>
      <vt:lpstr>Hourly Usage                Members vs Casuals </vt:lpstr>
      <vt:lpstr>Ride Duration and Distance</vt:lpstr>
      <vt:lpstr>Bike Preference</vt:lpstr>
      <vt:lpstr>Key Findings Summary</vt:lpstr>
      <vt:lpstr>Strategies to Engage Casual Users </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 Technician CV</dc:title>
  <dc:creator>Lipsky</dc:creator>
  <cp:lastModifiedBy>Lipsky</cp:lastModifiedBy>
  <cp:revision>24</cp:revision>
  <dcterms:modified xsi:type="dcterms:W3CDTF">2023-06-12T00:44:57Z</dcterms:modified>
</cp:coreProperties>
</file>